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60"/>
  </p:notesMasterIdLst>
  <p:sldIdLst>
    <p:sldId id="256" r:id="rId2"/>
    <p:sldId id="340" r:id="rId3"/>
    <p:sldId id="341" r:id="rId4"/>
    <p:sldId id="344" r:id="rId5"/>
    <p:sldId id="345" r:id="rId6"/>
    <p:sldId id="324" r:id="rId7"/>
    <p:sldId id="335" r:id="rId8"/>
    <p:sldId id="337" r:id="rId9"/>
    <p:sldId id="326" r:id="rId10"/>
    <p:sldId id="336" r:id="rId11"/>
    <p:sldId id="327" r:id="rId12"/>
    <p:sldId id="328" r:id="rId13"/>
    <p:sldId id="331" r:id="rId14"/>
    <p:sldId id="334" r:id="rId15"/>
    <p:sldId id="333" r:id="rId16"/>
    <p:sldId id="330" r:id="rId17"/>
    <p:sldId id="325" r:id="rId18"/>
    <p:sldId id="314" r:id="rId19"/>
    <p:sldId id="320" r:id="rId20"/>
    <p:sldId id="315" r:id="rId21"/>
    <p:sldId id="316" r:id="rId22"/>
    <p:sldId id="318" r:id="rId23"/>
    <p:sldId id="319" r:id="rId24"/>
    <p:sldId id="271" r:id="rId25"/>
    <p:sldId id="284" r:id="rId26"/>
    <p:sldId id="321" r:id="rId27"/>
    <p:sldId id="263" r:id="rId28"/>
    <p:sldId id="285" r:id="rId29"/>
    <p:sldId id="312" r:id="rId30"/>
    <p:sldId id="286" r:id="rId31"/>
    <p:sldId id="311" r:id="rId32"/>
    <p:sldId id="301" r:id="rId33"/>
    <p:sldId id="298" r:id="rId34"/>
    <p:sldId id="299" r:id="rId35"/>
    <p:sldId id="322" r:id="rId36"/>
    <p:sldId id="294" r:id="rId37"/>
    <p:sldId id="308" r:id="rId38"/>
    <p:sldId id="317" r:id="rId39"/>
    <p:sldId id="302" r:id="rId40"/>
    <p:sldId id="304" r:id="rId41"/>
    <p:sldId id="305" r:id="rId42"/>
    <p:sldId id="289" r:id="rId43"/>
    <p:sldId id="310" r:id="rId44"/>
    <p:sldId id="287" r:id="rId45"/>
    <p:sldId id="288" r:id="rId46"/>
    <p:sldId id="297" r:id="rId47"/>
    <p:sldId id="292" r:id="rId48"/>
    <p:sldId id="290" r:id="rId49"/>
    <p:sldId id="291" r:id="rId50"/>
    <p:sldId id="309" r:id="rId51"/>
    <p:sldId id="277" r:id="rId52"/>
    <p:sldId id="276" r:id="rId53"/>
    <p:sldId id="266" r:id="rId54"/>
    <p:sldId id="269" r:id="rId55"/>
    <p:sldId id="281" r:id="rId56"/>
    <p:sldId id="296" r:id="rId57"/>
    <p:sldId id="278" r:id="rId58"/>
    <p:sldId id="274" r:id="rId59"/>
  </p:sldIdLst>
  <p:sldSz cx="18288000" cy="10287000"/>
  <p:notesSz cx="6858000" cy="9144000"/>
  <p:embeddedFontLs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Cambria" panose="02040503050406030204" pitchFamily="18" charset="0"/>
      <p:regular r:id="rId67"/>
      <p:bold r:id="rId68"/>
      <p:italic r:id="rId69"/>
      <p:boldItalic r:id="rId70"/>
    </p:embeddedFont>
    <p:embeddedFont>
      <p:font typeface="Garamond" panose="02020404030301010803" pitchFamily="18" charset="0"/>
      <p:regular r:id="rId71"/>
      <p:bold r:id="rId72"/>
      <p:italic r:id="rId73"/>
      <p:boldItalic r:id="rId74"/>
    </p:embeddedFont>
    <p:embeddedFont>
      <p:font typeface="Open Sans" panose="020B0606030504020204" pitchFamily="34" charset="0"/>
      <p:regular r:id="rId75"/>
      <p:bold r:id="rId76"/>
      <p:italic r:id="rId77"/>
      <p:boldItalic r:id="rId7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8944"/>
    <a:srgbClr val="59492D"/>
    <a:srgbClr val="060402"/>
    <a:srgbClr val="C2A062"/>
    <a:srgbClr val="1A1E2D"/>
    <a:srgbClr val="11141D"/>
    <a:srgbClr val="957B4B"/>
    <a:srgbClr val="03001E"/>
    <a:srgbClr val="0300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74" autoAdjust="0"/>
    <p:restoredTop sz="94660"/>
  </p:normalViewPr>
  <p:slideViewPr>
    <p:cSldViewPr snapToGrid="0">
      <p:cViewPr varScale="1">
        <p:scale>
          <a:sx n="66" d="100"/>
          <a:sy n="66" d="100"/>
        </p:scale>
        <p:origin x="216" y="8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4D057-7739-4691-8C9D-02BEF903E7DD}" type="datetimeFigureOut">
              <a:rPr lang="en-GB" smtClean="0"/>
              <a:t>16/10/2023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83980D-1D5B-490D-B265-F33CF219D279}" type="slidenum">
              <a:rPr lang="en-GB" smtClean="0"/>
              <a:t>‹#›</a:t>
            </a:fld>
            <a:endParaRPr lang="en-GB"/>
          </a:p>
        </p:txBody>
      </p:sp>
    </p:spTree>
    <p:extLst>
      <p:ext uri="{BB962C8B-B14F-4D97-AF65-F5344CB8AC3E}">
        <p14:creationId xmlns:p14="http://schemas.microsoft.com/office/powerpoint/2010/main" val="3356370372"/>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A707F26-62B2-4A53-846A-55C7CB1D257F}" type="datetimeFigureOut">
              <a:rPr lang="en-GB" smtClean="0"/>
              <a:t>16/10/2023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189085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07F26-62B2-4A53-846A-55C7CB1D257F}" type="datetimeFigureOut">
              <a:rPr lang="en-GB" smtClean="0"/>
              <a:t>16/10/2023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970157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07F26-62B2-4A53-846A-55C7CB1D257F}" type="datetimeFigureOut">
              <a:rPr lang="en-GB" smtClean="0"/>
              <a:t>16/10/2023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1087111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84671EC8-C557-C03A-ABC5-0D51A7327492}"/>
              </a:ext>
            </a:extLst>
          </p:cNvPr>
          <p:cNvSpPr>
            <a:spLocks noGrp="1"/>
          </p:cNvSpPr>
          <p:nvPr>
            <p:ph type="pic" sz="quarter" idx="10"/>
          </p:nvPr>
        </p:nvSpPr>
        <p:spPr>
          <a:xfrm>
            <a:off x="1699874" y="591509"/>
            <a:ext cx="7901328" cy="6017883"/>
          </a:xfrm>
          <a:prstGeom prst="rect">
            <a:avLst/>
          </a:prstGeom>
          <a:pattFill prst="pct5">
            <a:fgClr>
              <a:schemeClr val="accent1"/>
            </a:fgClr>
            <a:bgClr>
              <a:schemeClr val="bg1"/>
            </a:bgClr>
          </a:pattFill>
        </p:spPr>
        <p:txBody>
          <a:bodyPr vert="horz" wrap="square" lIns="91440" tIns="45720" rIns="91440" bIns="45720" rtlCol="0">
            <a:noAutofit/>
          </a:bodyPr>
          <a:lstStyle>
            <a:lvl1pPr>
              <a:defRPr lang="en-ID" sz="1500"/>
            </a:lvl1pPr>
          </a:lstStyle>
          <a:p>
            <a:pPr lvl="0"/>
            <a:endParaRPr lang="en-ID"/>
          </a:p>
        </p:txBody>
      </p:sp>
    </p:spTree>
    <p:extLst>
      <p:ext uri="{BB962C8B-B14F-4D97-AF65-F5344CB8AC3E}">
        <p14:creationId xmlns:p14="http://schemas.microsoft.com/office/powerpoint/2010/main" val="1381866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707F26-62B2-4A53-846A-55C7CB1D257F}" type="datetimeFigureOut">
              <a:rPr lang="en-GB" smtClean="0"/>
              <a:t>16/10/2023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2738352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707F26-62B2-4A53-846A-55C7CB1D257F}" type="datetimeFigureOut">
              <a:rPr lang="en-GB" smtClean="0"/>
              <a:t>16/10/2023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411221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707F26-62B2-4A53-846A-55C7CB1D257F}" type="datetimeFigureOut">
              <a:rPr lang="en-GB" smtClean="0"/>
              <a:t>16/10/2023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420285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A707F26-62B2-4A53-846A-55C7CB1D257F}" type="datetimeFigureOut">
              <a:rPr lang="en-GB" smtClean="0"/>
              <a:t>16/10/2023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4004086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A707F26-62B2-4A53-846A-55C7CB1D257F}" type="datetimeFigureOut">
              <a:rPr lang="en-GB" smtClean="0"/>
              <a:t>16/10/2023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272301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07F26-62B2-4A53-846A-55C7CB1D257F}" type="datetimeFigureOut">
              <a:rPr lang="en-GB" smtClean="0"/>
              <a:t>16/10/2023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276396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A707F26-62B2-4A53-846A-55C7CB1D257F}" type="datetimeFigureOut">
              <a:rPr lang="en-GB" smtClean="0"/>
              <a:t>16/10/2023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3903892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A707F26-62B2-4A53-846A-55C7CB1D257F}" type="datetimeFigureOut">
              <a:rPr lang="en-GB" smtClean="0"/>
              <a:t>16/10/2023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5FA8DE-D803-4BB1-AEC0-B3532E2F8247}" type="slidenum">
              <a:rPr lang="en-GB" smtClean="0"/>
              <a:t>‹#›</a:t>
            </a:fld>
            <a:endParaRPr lang="en-GB"/>
          </a:p>
        </p:txBody>
      </p:sp>
    </p:spTree>
    <p:extLst>
      <p:ext uri="{BB962C8B-B14F-4D97-AF65-F5344CB8AC3E}">
        <p14:creationId xmlns:p14="http://schemas.microsoft.com/office/powerpoint/2010/main" val="1474164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1A707F26-62B2-4A53-846A-55C7CB1D257F}" type="datetimeFigureOut">
              <a:rPr lang="en-GB" smtClean="0"/>
              <a:t>16/10/2023</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75FA8DE-D803-4BB1-AEC0-B3532E2F8247}" type="slidenum">
              <a:rPr lang="en-GB" smtClean="0"/>
              <a:t>‹#›</a:t>
            </a:fld>
            <a:endParaRPr lang="en-GB"/>
          </a:p>
        </p:txBody>
      </p:sp>
    </p:spTree>
    <p:extLst>
      <p:ext uri="{BB962C8B-B14F-4D97-AF65-F5344CB8AC3E}">
        <p14:creationId xmlns:p14="http://schemas.microsoft.com/office/powerpoint/2010/main" val="3539957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mailto:AlexCartwright@vilicus.capital"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hyperlink" Target="https://www.cnbc.com/2022/09/28/many-large-cap-active-managers-are-beating-their-benchmarks-despite-2022s-market-tumult.html" TargetMode="External"/><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8.jpeg"/><Relationship Id="rId16"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hyperlink" Target="mailto:AlexCartwright@vilicus.capital" TargetMode="Externa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4.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8.jpeg"/><Relationship Id="rId16"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2.svg"/><Relationship Id="rId7" Type="http://schemas.openxmlformats.org/officeDocument/2006/relationships/image" Target="../media/image30.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49.svg"/><Relationship Id="rId10" Type="http://schemas.openxmlformats.org/officeDocument/2006/relationships/image" Target="../media/image2.png"/><Relationship Id="rId4" Type="http://schemas.openxmlformats.org/officeDocument/2006/relationships/image" Target="../media/image48.png"/><Relationship Id="rId9" Type="http://schemas.openxmlformats.org/officeDocument/2006/relationships/image" Target="../media/image28.svg"/></Relationships>
</file>

<file path=ppt/slides/_rels/slide54.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5.jpeg"/><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6.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hyperlink" Target="mailto:AlexCartwright@vilicus.capital"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sky, road&#10;&#10;Description automatically generated">
            <a:extLst>
              <a:ext uri="{FF2B5EF4-FFF2-40B4-BE49-F238E27FC236}">
                <a16:creationId xmlns:a16="http://schemas.microsoft.com/office/drawing/2014/main" id="{830E712D-F278-4DA5-95F6-4B10B818BD81}"/>
              </a:ext>
            </a:extLst>
          </p:cNvPr>
          <p:cNvPicPr>
            <a:picLocks noChangeAspect="1"/>
          </p:cNvPicPr>
          <p:nvPr/>
        </p:nvPicPr>
        <p:blipFill rotWithShape="1">
          <a:blip r:embed="rId2">
            <a:extLst>
              <a:ext uri="{28A0092B-C50C-407E-A947-70E740481C1C}">
                <a14:useLocalDpi xmlns:a14="http://schemas.microsoft.com/office/drawing/2010/main" val="0"/>
              </a:ext>
            </a:extLst>
          </a:blip>
          <a:srcRect b="15423"/>
          <a:stretch/>
        </p:blipFill>
        <p:spPr>
          <a:xfrm>
            <a:off x="-1" y="-1"/>
            <a:ext cx="18288001" cy="10287001"/>
          </a:xfrm>
          <a:prstGeom prst="rect">
            <a:avLst/>
          </a:prstGeom>
        </p:spPr>
      </p:pic>
      <p:sp>
        <p:nvSpPr>
          <p:cNvPr id="7" name="Rectangle 6">
            <a:extLst>
              <a:ext uri="{FF2B5EF4-FFF2-40B4-BE49-F238E27FC236}">
                <a16:creationId xmlns:a16="http://schemas.microsoft.com/office/drawing/2014/main" id="{CE9BF47E-F991-4F1E-9542-8ACC6BC7C3BA}"/>
              </a:ext>
            </a:extLst>
          </p:cNvPr>
          <p:cNvSpPr/>
          <p:nvPr/>
        </p:nvSpPr>
        <p:spPr>
          <a:xfrm>
            <a:off x="0" y="0"/>
            <a:ext cx="18288000" cy="10287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oogle Shape;138;p1">
            <a:extLst>
              <a:ext uri="{FF2B5EF4-FFF2-40B4-BE49-F238E27FC236}">
                <a16:creationId xmlns:a16="http://schemas.microsoft.com/office/drawing/2014/main" id="{D0318F2D-F857-4C46-A5B0-3FEA4DEFB341}"/>
              </a:ext>
            </a:extLst>
          </p:cNvPr>
          <p:cNvPicPr preferRelativeResize="0"/>
          <p:nvPr/>
        </p:nvPicPr>
        <p:blipFill rotWithShape="1">
          <a:blip r:embed="rId3">
            <a:alphaModFix/>
          </a:blip>
          <a:srcRect l="11383" t="13333" r="11456" b="21793"/>
          <a:stretch/>
        </p:blipFill>
        <p:spPr>
          <a:xfrm>
            <a:off x="14073222" y="6494203"/>
            <a:ext cx="3397955" cy="2977197"/>
          </a:xfrm>
          <a:prstGeom prst="rect">
            <a:avLst/>
          </a:prstGeom>
          <a:noFill/>
          <a:ln>
            <a:noFill/>
          </a:ln>
          <a:effectLst>
            <a:outerShdw blurRad="50800" dist="38100" dir="5400000" algn="t" rotWithShape="0">
              <a:prstClr val="black">
                <a:alpha val="28000"/>
              </a:prstClr>
            </a:outerShdw>
          </a:effectLst>
        </p:spPr>
      </p:pic>
      <p:sp>
        <p:nvSpPr>
          <p:cNvPr id="2" name="Rectangle 1">
            <a:extLst>
              <a:ext uri="{FF2B5EF4-FFF2-40B4-BE49-F238E27FC236}">
                <a16:creationId xmlns:a16="http://schemas.microsoft.com/office/drawing/2014/main" id="{47185461-88F2-ABCD-E48D-37930CD76D62}"/>
              </a:ext>
            </a:extLst>
          </p:cNvPr>
          <p:cNvSpPr/>
          <p:nvPr/>
        </p:nvSpPr>
        <p:spPr>
          <a:xfrm>
            <a:off x="170119" y="0"/>
            <a:ext cx="18288000" cy="10287000"/>
          </a:xfrm>
          <a:prstGeom prst="rect">
            <a:avLst/>
          </a:prstGeom>
          <a:solidFill>
            <a:srgbClr val="C2A062">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rtl="0">
              <a:spcBef>
                <a:spcPts val="0"/>
              </a:spcBef>
              <a:spcAft>
                <a:spcPts val="0"/>
              </a:spcAft>
            </a:pPr>
            <a:endParaRPr lang="en-US" sz="3000" b="1" dirty="0">
              <a:solidFill>
                <a:schemeClr val="bg1"/>
              </a:solidFill>
              <a:latin typeface="Garamond" panose="02020404030301010803" pitchFamily="18" charset="0"/>
              <a:cs typeface="Calibri"/>
              <a:sym typeface="Calibri"/>
            </a:endParaRPr>
          </a:p>
        </p:txBody>
      </p:sp>
      <p:sp>
        <p:nvSpPr>
          <p:cNvPr id="10" name="Title 9">
            <a:extLst>
              <a:ext uri="{FF2B5EF4-FFF2-40B4-BE49-F238E27FC236}">
                <a16:creationId xmlns:a16="http://schemas.microsoft.com/office/drawing/2014/main" id="{DEDE9041-4FAB-DE60-0DC9-8B457C9D18FC}"/>
              </a:ext>
            </a:extLst>
          </p:cNvPr>
          <p:cNvSpPr>
            <a:spLocks noGrp="1"/>
          </p:cNvSpPr>
          <p:nvPr>
            <p:ph type="ctrTitle"/>
          </p:nvPr>
        </p:nvSpPr>
        <p:spPr>
          <a:xfrm>
            <a:off x="907867" y="1519064"/>
            <a:ext cx="16563310" cy="4690350"/>
          </a:xfrm>
        </p:spPr>
        <p:txBody>
          <a:bodyPr>
            <a:normAutofit/>
          </a:bodyPr>
          <a:lstStyle/>
          <a:p>
            <a:r>
              <a:rPr lang="en-US" b="1" dirty="0" err="1">
                <a:solidFill>
                  <a:schemeClr val="accent1">
                    <a:lumMod val="50000"/>
                  </a:schemeClr>
                </a:solidFill>
                <a:latin typeface="Cambria" panose="02040503050406030204" pitchFamily="18" charset="0"/>
              </a:rPr>
              <a:t>Vilicus</a:t>
            </a:r>
            <a:r>
              <a:rPr lang="en-US" b="1" dirty="0">
                <a:solidFill>
                  <a:schemeClr val="accent1">
                    <a:lumMod val="50000"/>
                  </a:schemeClr>
                </a:solidFill>
                <a:latin typeface="Cambria" panose="02040503050406030204" pitchFamily="18" charset="0"/>
              </a:rPr>
              <a:t> Capital </a:t>
            </a:r>
            <a:br>
              <a:rPr lang="en-US" b="1" dirty="0">
                <a:solidFill>
                  <a:schemeClr val="accent1">
                    <a:lumMod val="50000"/>
                  </a:schemeClr>
                </a:solidFill>
                <a:latin typeface="Cambria" panose="02040503050406030204" pitchFamily="18" charset="0"/>
              </a:rPr>
            </a:br>
            <a:r>
              <a:rPr lang="en-US" b="1" dirty="0">
                <a:solidFill>
                  <a:schemeClr val="accent1">
                    <a:lumMod val="50000"/>
                  </a:schemeClr>
                </a:solidFill>
                <a:latin typeface="Cambria" panose="02040503050406030204" pitchFamily="18" charset="0"/>
              </a:rPr>
              <a:t>2024 Commercial Real estate Economic Outlook  </a:t>
            </a:r>
          </a:p>
        </p:txBody>
      </p:sp>
    </p:spTree>
    <p:extLst>
      <p:ext uri="{BB962C8B-B14F-4D97-AF65-F5344CB8AC3E}">
        <p14:creationId xmlns:p14="http://schemas.microsoft.com/office/powerpoint/2010/main" val="337064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10</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32931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Prediction 1 : Recession expectations will continue to fall </a:t>
            </a:r>
          </a:p>
          <a:p>
            <a:pPr marR="0" lvl="0" algn="l" rtl="0">
              <a:spcBef>
                <a:spcPts val="0"/>
              </a:spcBef>
              <a:spcAft>
                <a:spcPts val="0"/>
              </a:spcAft>
            </a:pPr>
            <a:endParaRPr lang="en-US" sz="40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3074" name="Picture 2">
            <a:extLst>
              <a:ext uri="{FF2B5EF4-FFF2-40B4-BE49-F238E27FC236}">
                <a16:creationId xmlns:a16="http://schemas.microsoft.com/office/drawing/2014/main" id="{91BD12B3-E273-C248-1AD4-09BCDEE59B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72" b="15941"/>
          <a:stretch/>
        </p:blipFill>
        <p:spPr bwMode="auto">
          <a:xfrm>
            <a:off x="6042212" y="1951384"/>
            <a:ext cx="9959788" cy="703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57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11</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88331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Prediction 2: The best predictor of interest rates will be labor market data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Right now there are 10.9M job openings and approx. 8.2M job seekers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There are 2M more jobs than workers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This places upward pressure on wages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Work permits for foreigners would be deflationary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Additional advances in AI could be deflationary (I.E., if </a:t>
            </a:r>
            <a:r>
              <a:rPr lang="en-US" sz="4000" dirty="0" err="1">
                <a:solidFill>
                  <a:schemeClr val="bg1"/>
                </a:solidFill>
                <a:latin typeface="Garamond" panose="02020404030301010803" pitchFamily="18" charset="0"/>
                <a:cs typeface="Calibri"/>
                <a:sym typeface="Calibri"/>
              </a:rPr>
              <a:t>ChatGPT</a:t>
            </a:r>
            <a:r>
              <a:rPr lang="en-US" sz="4000" dirty="0">
                <a:solidFill>
                  <a:schemeClr val="bg1"/>
                </a:solidFill>
                <a:latin typeface="Garamond" panose="02020404030301010803" pitchFamily="18" charset="0"/>
                <a:cs typeface="Calibri"/>
                <a:sym typeface="Calibri"/>
              </a:rPr>
              <a:t> can replace jobs)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If the unemployment rate remains below 4%, there is a STRONG chance the FED will continue to hike rates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Recall, 4% is considered ”full employment” by most Economists </a:t>
            </a:r>
          </a:p>
          <a:p>
            <a:pPr marL="571500" marR="0" lvl="0" indent="-571500" algn="l" rtl="0">
              <a:spcBef>
                <a:spcPts val="0"/>
              </a:spcBef>
              <a:spcAft>
                <a:spcPts val="0"/>
              </a:spcAft>
              <a:buFont typeface="Arial" panose="020B0604020202020204" pitchFamily="34" charset="0"/>
              <a:buChar char="•"/>
            </a:pPr>
            <a:r>
              <a:rPr lang="en-US" sz="4000" b="0" i="0" dirty="0" err="1">
                <a:solidFill>
                  <a:srgbClr val="222222"/>
                </a:solidFill>
                <a:effectLst/>
                <a:latin typeface="Exchange"/>
              </a:rPr>
              <a:t>Trepp</a:t>
            </a:r>
            <a:r>
              <a:rPr lang="en-US" sz="4000" b="0" i="0" dirty="0">
                <a:solidFill>
                  <a:srgbClr val="222222"/>
                </a:solidFill>
                <a:effectLst/>
                <a:latin typeface="Exchange"/>
              </a:rPr>
              <a:t> LLC. </a:t>
            </a: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1878262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12</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03720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Prediction 3: The FED target interest rate (Federal Funds rate) will remain essentially flat but interest rates on CRE will drop slightly. </a:t>
            </a:r>
          </a:p>
          <a:p>
            <a:pPr marL="571500" indent="-571500">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Last week FED HELD RATES flat - in June they held flat and called it a “SKIP” then raised in July, but last week he didn’t call it a skip - he said he would continue to review the data.</a:t>
            </a:r>
          </a:p>
          <a:p>
            <a:pPr marL="571500" indent="-571500">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"Shelter inflation posted a 7.3% year-over-year gain in August, compared to an overall 3.7% consumer inflation reading."</a:t>
            </a:r>
          </a:p>
          <a:p>
            <a:pPr marL="571500" indent="-571500">
              <a:buFont typeface="Arial" panose="020B0604020202020204" pitchFamily="34" charset="0"/>
              <a:buChar char="•"/>
            </a:pPr>
            <a:r>
              <a:rPr lang="en-US" sz="4000" b="1" dirty="0">
                <a:solidFill>
                  <a:schemeClr val="bg1"/>
                </a:solidFill>
                <a:latin typeface="Garamond" panose="02020404030301010803" pitchFamily="18" charset="0"/>
                <a:cs typeface="Calibri"/>
                <a:sym typeface="Calibri"/>
              </a:rPr>
              <a:t>Listen for the term SUPERCORE”  - if we hear this, then we know the FED understands. </a:t>
            </a:r>
            <a:r>
              <a:rPr lang="en-US" sz="4000" dirty="0" err="1">
                <a:solidFill>
                  <a:schemeClr val="bg1"/>
                </a:solidFill>
                <a:latin typeface="Garamond" panose="02020404030301010803" pitchFamily="18" charset="0"/>
                <a:cs typeface="Calibri"/>
                <a:sym typeface="Calibri"/>
              </a:rPr>
              <a:t>Supercore</a:t>
            </a:r>
            <a:r>
              <a:rPr lang="en-US" sz="4000" dirty="0">
                <a:solidFill>
                  <a:schemeClr val="bg1"/>
                </a:solidFill>
                <a:latin typeface="Garamond" panose="02020404030301010803" pitchFamily="18" charset="0"/>
                <a:cs typeface="Calibri"/>
                <a:sym typeface="Calibri"/>
              </a:rPr>
              <a:t> inflation excludes energy and housing prices from inflation data. </a:t>
            </a:r>
          </a:p>
          <a:p>
            <a:pPr marL="571500" indent="-571500">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As lenders see resilience in the CRE market, lending standards will slightly loosen and the spread between long term treasuries and CRE mortgages will fall. In other words, lenders will not demand the risk premium they are now. </a:t>
            </a: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2502713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13</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799"/>
            <a:ext cx="16068359" cy="102489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Prediction 4: Housing prices will not fall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Supply will not increase given how high materials, labor and debt costs are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The under supply of homes is so chronic (and the current mortgage rates make moving so difficult) that prices will remain elevated.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Multifamily construction starts are at a 39 month low (and down 42% year on year)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Even though there have been record numbers of apartments built, the quantity of units renting for $600-1100/mo. has decreased.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We are currently delivering new homes at the same pace as we were in 1995</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If you look at the hours the median worker needs to work in order to purchase a product, housing is one of the few goods that has not fallen</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Why is this? I believe it is because the margins for innovation are limited – there are not technologies that can be substitutes for physical space. </a:t>
            </a:r>
          </a:p>
          <a:p>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2734116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14</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486892" y="156383"/>
            <a:ext cx="19322019" cy="28622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Prediction 4: Housing prices will not fall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1026" name="Picture 2">
            <a:extLst>
              <a:ext uri="{FF2B5EF4-FFF2-40B4-BE49-F238E27FC236}">
                <a16:creationId xmlns:a16="http://schemas.microsoft.com/office/drawing/2014/main" id="{9E62B10D-5785-0C76-A41E-19CC2660A1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822"/>
          <a:stretch/>
        </p:blipFill>
        <p:spPr bwMode="auto">
          <a:xfrm>
            <a:off x="7321604" y="1743694"/>
            <a:ext cx="9529482" cy="6243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057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15</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66787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Prediction 4: Construction costs will not fall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The tight labor market causes construction labor to remain elevated – especially when you can go to an Amazon Wearhouse or Inn &amp; Out burger in start off making $24/hr.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Even in light of rising construction costs, permitting times are up over 70% since last year.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As labor and materials cost remain elevated, developers will favor upper scale multifamily developments as opposed to workforce housing. </a:t>
            </a:r>
          </a:p>
          <a:p>
            <a:pPr marL="571500" marR="0" lvl="0" indent="-571500" algn="l" rtl="0">
              <a:spcBef>
                <a:spcPts val="0"/>
              </a:spcBef>
              <a:spcAft>
                <a:spcPts val="0"/>
              </a:spcAft>
              <a:buFont typeface="Arial" panose="020B0604020202020204" pitchFamily="34" charset="0"/>
              <a:buChar char="•"/>
            </a:pPr>
            <a:r>
              <a:rPr lang="en-US" sz="4000" b="0" i="0" dirty="0" err="1">
                <a:solidFill>
                  <a:srgbClr val="222222"/>
                </a:solidFill>
                <a:effectLst/>
                <a:latin typeface="Exchange"/>
              </a:rPr>
              <a:t>Trepp</a:t>
            </a:r>
            <a:r>
              <a:rPr lang="en-US" sz="4000" b="0" i="0" dirty="0">
                <a:solidFill>
                  <a:srgbClr val="222222"/>
                </a:solidFill>
                <a:effectLst/>
                <a:latin typeface="Exchange"/>
              </a:rPr>
              <a:t> LLC. </a:t>
            </a: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1114910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16</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06798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What strategies make sense given these predictions? </a:t>
            </a:r>
          </a:p>
          <a:p>
            <a:pPr marL="571500" marR="0" lvl="0" indent="-571500" algn="l" rtl="0">
              <a:spcBef>
                <a:spcPts val="0"/>
              </a:spcBef>
              <a:spcAft>
                <a:spcPts val="0"/>
              </a:spcAft>
              <a:buFont typeface="Arial" panose="020B0604020202020204" pitchFamily="34" charset="0"/>
              <a:buChar char="•"/>
            </a:pPr>
            <a:r>
              <a:rPr lang="en-US" sz="4000" b="1" u="sng" dirty="0">
                <a:solidFill>
                  <a:schemeClr val="bg1"/>
                </a:solidFill>
                <a:latin typeface="Garamond" panose="02020404030301010803" pitchFamily="18" charset="0"/>
                <a:cs typeface="Calibri"/>
                <a:sym typeface="Calibri"/>
              </a:rPr>
              <a:t>1) Policy work : </a:t>
            </a:r>
            <a:r>
              <a:rPr lang="en-US" sz="4000" dirty="0">
                <a:solidFill>
                  <a:schemeClr val="bg1"/>
                </a:solidFill>
                <a:latin typeface="Garamond" panose="02020404030301010803" pitchFamily="18" charset="0"/>
                <a:cs typeface="Calibri"/>
                <a:sym typeface="Calibri"/>
              </a:rPr>
              <a:t>the time is right to lobby local governments for more flexibility on zoning, zoning requirements and for permitting adaptive re-use (like hotel conversion to multifamily since these require no government monies and increase the stock of affordable housing) </a:t>
            </a:r>
          </a:p>
          <a:p>
            <a:pPr marL="571500" marR="0" lvl="0" indent="-571500" algn="l" rtl="0">
              <a:spcBef>
                <a:spcPts val="0"/>
              </a:spcBef>
              <a:spcAft>
                <a:spcPts val="0"/>
              </a:spcAft>
              <a:buFont typeface="Arial" panose="020B0604020202020204" pitchFamily="34" charset="0"/>
              <a:buChar char="•"/>
            </a:pPr>
            <a:r>
              <a:rPr lang="en-US" sz="4000" b="1" dirty="0">
                <a:solidFill>
                  <a:schemeClr val="bg1"/>
                </a:solidFill>
                <a:latin typeface="Garamond" panose="02020404030301010803" pitchFamily="18" charset="0"/>
                <a:cs typeface="Calibri"/>
                <a:sym typeface="Calibri"/>
              </a:rPr>
              <a:t>2) Hospitality : </a:t>
            </a:r>
            <a:r>
              <a:rPr lang="en-US" sz="4000" dirty="0">
                <a:solidFill>
                  <a:schemeClr val="bg1"/>
                </a:solidFill>
                <a:latin typeface="Garamond" panose="02020404030301010803" pitchFamily="18" charset="0"/>
                <a:cs typeface="Calibri"/>
                <a:sym typeface="Calibri"/>
              </a:rPr>
              <a:t>There is $161B of Hospitality debt maturing &amp; increased labor costs really hurt them, as do construction costs (because of mandatory PIPs) , combined with the fact that business travel has not rebounded to pre-covid levels means there will be increasing opportunity</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Small Multifamily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Office will be cheap but price does not heal all wounds </a:t>
            </a:r>
            <a:r>
              <a:rPr lang="en-US" sz="4000" dirty="0">
                <a:solidFill>
                  <a:schemeClr val="bg1"/>
                </a:solidFill>
                <a:latin typeface="Garamond" panose="02020404030301010803" pitchFamily="18" charset="0"/>
                <a:cs typeface="Calibri"/>
                <a:sym typeface="Wingdings" pitchFamily="2" charset="2"/>
              </a:rPr>
              <a:t>– don’t fall for a “value trap”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Wingdings" pitchFamily="2" charset="2"/>
              </a:rPr>
              <a:t>3) Look for Mom &amp; Pop owners: those who own 10 properties or fewer collectively own 41% of all residential housing. </a:t>
            </a:r>
            <a:endParaRPr lang="en-US" sz="40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2762102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outdoor, sky, road&#10;&#10;Description automatically generated">
            <a:extLst>
              <a:ext uri="{FF2B5EF4-FFF2-40B4-BE49-F238E27FC236}">
                <a16:creationId xmlns:a16="http://schemas.microsoft.com/office/drawing/2014/main" id="{830E712D-F278-4DA5-95F6-4B10B818BD81}"/>
              </a:ext>
            </a:extLst>
          </p:cNvPr>
          <p:cNvPicPr>
            <a:picLocks noChangeAspect="1"/>
          </p:cNvPicPr>
          <p:nvPr/>
        </p:nvPicPr>
        <p:blipFill rotWithShape="1">
          <a:blip r:embed="rId2">
            <a:extLst>
              <a:ext uri="{28A0092B-C50C-407E-A947-70E740481C1C}">
                <a14:useLocalDpi xmlns:a14="http://schemas.microsoft.com/office/drawing/2010/main" val="0"/>
              </a:ext>
            </a:extLst>
          </a:blip>
          <a:srcRect b="15423"/>
          <a:stretch/>
        </p:blipFill>
        <p:spPr>
          <a:xfrm>
            <a:off x="-1" y="-1"/>
            <a:ext cx="18288001" cy="10287001"/>
          </a:xfrm>
          <a:prstGeom prst="rect">
            <a:avLst/>
          </a:prstGeom>
        </p:spPr>
      </p:pic>
      <p:sp>
        <p:nvSpPr>
          <p:cNvPr id="7" name="Rectangle 6">
            <a:extLst>
              <a:ext uri="{FF2B5EF4-FFF2-40B4-BE49-F238E27FC236}">
                <a16:creationId xmlns:a16="http://schemas.microsoft.com/office/drawing/2014/main" id="{CE9BF47E-F991-4F1E-9542-8ACC6BC7C3BA}"/>
              </a:ext>
            </a:extLst>
          </p:cNvPr>
          <p:cNvSpPr/>
          <p:nvPr/>
        </p:nvSpPr>
        <p:spPr>
          <a:xfrm>
            <a:off x="0" y="0"/>
            <a:ext cx="18288000" cy="10287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Google Shape;138;p1">
            <a:extLst>
              <a:ext uri="{FF2B5EF4-FFF2-40B4-BE49-F238E27FC236}">
                <a16:creationId xmlns:a16="http://schemas.microsoft.com/office/drawing/2014/main" id="{D0318F2D-F857-4C46-A5B0-3FEA4DEFB341}"/>
              </a:ext>
            </a:extLst>
          </p:cNvPr>
          <p:cNvPicPr preferRelativeResize="0"/>
          <p:nvPr/>
        </p:nvPicPr>
        <p:blipFill rotWithShape="1">
          <a:blip r:embed="rId3">
            <a:alphaModFix/>
          </a:blip>
          <a:srcRect l="11383" t="13333" r="11456" b="21793"/>
          <a:stretch/>
        </p:blipFill>
        <p:spPr>
          <a:xfrm>
            <a:off x="14073222" y="6494203"/>
            <a:ext cx="3397955" cy="2977197"/>
          </a:xfrm>
          <a:prstGeom prst="rect">
            <a:avLst/>
          </a:prstGeom>
          <a:noFill/>
          <a:ln>
            <a:noFill/>
          </a:ln>
          <a:effectLst>
            <a:outerShdw blurRad="50800" dist="38100" dir="5400000" algn="t" rotWithShape="0">
              <a:prstClr val="black">
                <a:alpha val="28000"/>
              </a:prstClr>
            </a:outerShdw>
          </a:effectLst>
        </p:spPr>
      </p:pic>
      <p:sp>
        <p:nvSpPr>
          <p:cNvPr id="4" name="Rectangle 3">
            <a:extLst>
              <a:ext uri="{FF2B5EF4-FFF2-40B4-BE49-F238E27FC236}">
                <a16:creationId xmlns:a16="http://schemas.microsoft.com/office/drawing/2014/main" id="{5D9F0217-5AE3-4EAB-9D7D-3D720B781640}"/>
              </a:ext>
            </a:extLst>
          </p:cNvPr>
          <p:cNvSpPr/>
          <p:nvPr/>
        </p:nvSpPr>
        <p:spPr>
          <a:xfrm>
            <a:off x="170119" y="0"/>
            <a:ext cx="18288000" cy="10287001"/>
          </a:xfrm>
          <a:prstGeom prst="rect">
            <a:avLst/>
          </a:prstGeom>
          <a:solidFill>
            <a:srgbClr val="1A1E2D">
              <a:alpha val="8767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9">
            <a:extLst>
              <a:ext uri="{FF2B5EF4-FFF2-40B4-BE49-F238E27FC236}">
                <a16:creationId xmlns:a16="http://schemas.microsoft.com/office/drawing/2014/main" id="{DEDE9041-4FAB-DE60-0DC9-8B457C9D18FC}"/>
              </a:ext>
            </a:extLst>
          </p:cNvPr>
          <p:cNvSpPr>
            <a:spLocks noGrp="1"/>
          </p:cNvSpPr>
          <p:nvPr>
            <p:ph type="ctrTitle"/>
          </p:nvPr>
        </p:nvSpPr>
        <p:spPr>
          <a:xfrm>
            <a:off x="907867" y="1519064"/>
            <a:ext cx="16563310" cy="4690350"/>
          </a:xfrm>
        </p:spPr>
        <p:txBody>
          <a:bodyPr>
            <a:normAutofit fontScale="90000"/>
          </a:bodyPr>
          <a:lstStyle/>
          <a:p>
            <a:r>
              <a:rPr lang="en-US" b="1" dirty="0">
                <a:solidFill>
                  <a:schemeClr val="bg1"/>
                </a:solidFill>
                <a:latin typeface="Cambria" panose="02040503050406030204" pitchFamily="18" charset="0"/>
              </a:rPr>
              <a:t>Reality &amp; Strategy: The Economic Reality of 2023 &amp; Why I’m focused on the Hotel Conversion Strategy</a:t>
            </a:r>
          </a:p>
        </p:txBody>
      </p:sp>
    </p:spTree>
    <p:extLst>
      <p:ext uri="{BB962C8B-B14F-4D97-AF65-F5344CB8AC3E}">
        <p14:creationId xmlns:p14="http://schemas.microsoft.com/office/powerpoint/2010/main" val="3916600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18</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6068359" cy="122186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1" dirty="0">
                <a:solidFill>
                  <a:schemeClr val="bg1"/>
                </a:solidFill>
                <a:latin typeface="Garamond" panose="02020404030301010803" pitchFamily="18" charset="0"/>
                <a:cs typeface="Calibri"/>
                <a:sym typeface="Calibri"/>
              </a:rPr>
              <a:t> “The Role of a leader is to define reality and give hope” –Napoleon Bonaparte</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Our Economic environment is uncertain </a:t>
            </a: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We need a strategy to match both the environment, our resources and our capabilities. </a:t>
            </a: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1355635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19</a:t>
            </a:fld>
            <a:endParaRPr lang="en-GB" sz="3600">
              <a:solidFill>
                <a:schemeClr val="bg1"/>
              </a:solidFill>
              <a:latin typeface="Garamond" panose="02020404030301010803" pitchFamily="18" charset="0"/>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 name="Picture 2" descr="Line chart showing the speed and severity of interest rate hikes from 1988-2023. The 2022-2023 cycle is the fastest and the most severe.">
            <a:extLst>
              <a:ext uri="{FF2B5EF4-FFF2-40B4-BE49-F238E27FC236}">
                <a16:creationId xmlns:a16="http://schemas.microsoft.com/office/drawing/2014/main" id="{61544163-8B30-F86C-214C-40141B506F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3355" y="111560"/>
            <a:ext cx="8511564" cy="1017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91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6 N Sam Houston Pky, Houston, TX for sale Building Photo- Image 1 of 27">
            <a:extLst>
              <a:ext uri="{FF2B5EF4-FFF2-40B4-BE49-F238E27FC236}">
                <a16:creationId xmlns:a16="http://schemas.microsoft.com/office/drawing/2014/main" id="{44A00CBC-042E-4312-B9BA-4D759A229B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E9BF47E-F991-4F1E-9542-8ACC6BC7C3BA}"/>
              </a:ext>
            </a:extLst>
          </p:cNvPr>
          <p:cNvSpPr/>
          <p:nvPr/>
        </p:nvSpPr>
        <p:spPr>
          <a:xfrm>
            <a:off x="0" y="0"/>
            <a:ext cx="18288000" cy="10287000"/>
          </a:xfrm>
          <a:prstGeom prst="rect">
            <a:avLst/>
          </a:prstGeom>
          <a:solidFill>
            <a:srgbClr val="C2A062">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rtl="0">
              <a:spcBef>
                <a:spcPts val="0"/>
              </a:spcBef>
              <a:spcAft>
                <a:spcPts val="0"/>
              </a:spcAft>
            </a:pPr>
            <a:endParaRPr lang="en-US" sz="3000" b="1" dirty="0">
              <a:solidFill>
                <a:schemeClr val="bg1"/>
              </a:solidFill>
              <a:latin typeface="Garamond" panose="02020404030301010803" pitchFamily="18" charset="0"/>
              <a:cs typeface="Calibri"/>
              <a:sym typeface="Calibri"/>
            </a:endParaRPr>
          </a:p>
        </p:txBody>
      </p:sp>
      <p:pic>
        <p:nvPicPr>
          <p:cNvPr id="8" name="Google Shape;138;p1">
            <a:extLst>
              <a:ext uri="{FF2B5EF4-FFF2-40B4-BE49-F238E27FC236}">
                <a16:creationId xmlns:a16="http://schemas.microsoft.com/office/drawing/2014/main" id="{D0318F2D-F857-4C46-A5B0-3FEA4DEFB34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00000"/>
                    </a14:imgEffect>
                  </a14:imgLayer>
                </a14:imgProps>
              </a:ext>
            </a:extLst>
          </a:blip>
          <a:srcRect l="11383" t="13334" r="11456" b="22347"/>
          <a:stretch/>
        </p:blipFill>
        <p:spPr>
          <a:xfrm>
            <a:off x="7913204" y="178476"/>
            <a:ext cx="2461592" cy="2051957"/>
          </a:xfrm>
          <a:prstGeom prst="rect">
            <a:avLst/>
          </a:prstGeom>
          <a:noFill/>
          <a:ln>
            <a:noFill/>
          </a:ln>
          <a:effectLst>
            <a:outerShdw blurRad="50800" dist="38100" dir="5400000" algn="t" rotWithShape="0">
              <a:prstClr val="black">
                <a:alpha val="28000"/>
              </a:prstClr>
            </a:outerShdw>
          </a:effectLst>
        </p:spPr>
      </p:pic>
      <p:sp>
        <p:nvSpPr>
          <p:cNvPr id="12" name="Google Shape;187;p5">
            <a:extLst>
              <a:ext uri="{FF2B5EF4-FFF2-40B4-BE49-F238E27FC236}">
                <a16:creationId xmlns:a16="http://schemas.microsoft.com/office/drawing/2014/main" id="{00CF9F91-719A-4495-8071-5AFB9276FE84}"/>
              </a:ext>
            </a:extLst>
          </p:cNvPr>
          <p:cNvSpPr txBox="1"/>
          <p:nvPr/>
        </p:nvSpPr>
        <p:spPr>
          <a:xfrm>
            <a:off x="3208447" y="9247322"/>
            <a:ext cx="1187110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spc="1200" dirty="0">
                <a:solidFill>
                  <a:srgbClr val="1A1E2D"/>
                </a:solidFill>
                <a:latin typeface="Garamond" panose="02020404030301010803" pitchFamily="18" charset="0"/>
                <a:cs typeface="Calibri"/>
                <a:sym typeface="Calibri"/>
              </a:rPr>
              <a:t>WWW.VILICUS.CAPITAL</a:t>
            </a:r>
          </a:p>
        </p:txBody>
      </p:sp>
      <p:sp>
        <p:nvSpPr>
          <p:cNvPr id="4" name="Content Placeholder 2">
            <a:extLst>
              <a:ext uri="{FF2B5EF4-FFF2-40B4-BE49-F238E27FC236}">
                <a16:creationId xmlns:a16="http://schemas.microsoft.com/office/drawing/2014/main" id="{D7CDE661-E23B-6089-FFBF-38971C04115B}"/>
              </a:ext>
            </a:extLst>
          </p:cNvPr>
          <p:cNvSpPr txBox="1">
            <a:spLocks/>
          </p:cNvSpPr>
          <p:nvPr/>
        </p:nvSpPr>
        <p:spPr>
          <a:xfrm>
            <a:off x="6397508" y="7355661"/>
            <a:ext cx="16321573" cy="5246802"/>
          </a:xfrm>
          <a:prstGeom prst="rect">
            <a:avLst/>
          </a:prstGeom>
        </p:spPr>
        <p:txBody>
          <a:bodyPr vert="horz" lIns="91440" tIns="45720" rIns="91440" bIns="45720" rtlCol="0">
            <a:normAutofit/>
          </a:bodyPr>
          <a:lstStyle>
            <a:lvl1pPr marL="0" indent="0" algn="ctr"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2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pPr algn="l"/>
            <a:endParaRPr lang="en-US" b="1" dirty="0"/>
          </a:p>
          <a:p>
            <a:pPr algn="l"/>
            <a:r>
              <a:rPr lang="en-US" b="1" dirty="0">
                <a:hlinkClick r:id="rId5"/>
              </a:rPr>
              <a:t>AlexCartwright@vilicus.capital</a:t>
            </a:r>
            <a:r>
              <a:rPr lang="en-US" b="1" dirty="0"/>
              <a:t> </a:t>
            </a:r>
          </a:p>
          <a:p>
            <a:pPr algn="l"/>
            <a:endParaRPr lang="en-US" sz="2000" dirty="0"/>
          </a:p>
        </p:txBody>
      </p:sp>
      <p:pic>
        <p:nvPicPr>
          <p:cNvPr id="6" name="Picture 5" descr="A qr code on a white background&#10;&#10;Description automatically generated">
            <a:extLst>
              <a:ext uri="{FF2B5EF4-FFF2-40B4-BE49-F238E27FC236}">
                <a16:creationId xmlns:a16="http://schemas.microsoft.com/office/drawing/2014/main" id="{FCC4795E-2F8F-A38F-EACE-F9070C0F33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90699" y="6876229"/>
            <a:ext cx="2955828" cy="2955828"/>
          </a:xfrm>
          <a:prstGeom prst="rect">
            <a:avLst/>
          </a:prstGeom>
        </p:spPr>
      </p:pic>
      <p:sp>
        <p:nvSpPr>
          <p:cNvPr id="2" name="Google Shape;187;p5">
            <a:extLst>
              <a:ext uri="{FF2B5EF4-FFF2-40B4-BE49-F238E27FC236}">
                <a16:creationId xmlns:a16="http://schemas.microsoft.com/office/drawing/2014/main" id="{1D51ACB2-5C47-D34B-7763-9CD9FACC51A4}"/>
              </a:ext>
            </a:extLst>
          </p:cNvPr>
          <p:cNvSpPr txBox="1"/>
          <p:nvPr/>
        </p:nvSpPr>
        <p:spPr>
          <a:xfrm>
            <a:off x="295835" y="2408909"/>
            <a:ext cx="17696329" cy="99103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500" b="1" i="1" dirty="0">
                <a:solidFill>
                  <a:schemeClr val="bg1"/>
                </a:solidFill>
                <a:latin typeface="Garamond" panose="02020404030301010803" pitchFamily="18" charset="0"/>
                <a:cs typeface="Calibri"/>
                <a:sym typeface="Calibri"/>
              </a:rPr>
              <a:t> </a:t>
            </a:r>
            <a:r>
              <a:rPr lang="en-US" sz="5500" b="1" i="1" dirty="0" err="1">
                <a:solidFill>
                  <a:schemeClr val="bg1"/>
                </a:solidFill>
                <a:latin typeface="Garamond" panose="02020404030301010803" pitchFamily="18" charset="0"/>
                <a:cs typeface="Calibri"/>
                <a:sym typeface="Calibri"/>
              </a:rPr>
              <a:t>Vilicus</a:t>
            </a:r>
            <a:r>
              <a:rPr lang="en-US" sz="5500" b="1" i="1" dirty="0">
                <a:solidFill>
                  <a:schemeClr val="bg1"/>
                </a:solidFill>
                <a:latin typeface="Garamond" panose="02020404030301010803" pitchFamily="18" charset="0"/>
                <a:cs typeface="Calibri"/>
                <a:sym typeface="Calibri"/>
              </a:rPr>
              <a:t> is </a:t>
            </a:r>
            <a:r>
              <a:rPr lang="en-US" sz="5500" b="1" i="1" dirty="0" err="1">
                <a:solidFill>
                  <a:schemeClr val="bg1"/>
                </a:solidFill>
                <a:latin typeface="Garamond" panose="02020404030301010803" pitchFamily="18" charset="0"/>
                <a:cs typeface="Calibri"/>
                <a:sym typeface="Calibri"/>
              </a:rPr>
              <a:t>latin</a:t>
            </a:r>
            <a:r>
              <a:rPr lang="en-US" sz="5500" b="1" i="1" dirty="0">
                <a:solidFill>
                  <a:schemeClr val="bg1"/>
                </a:solidFill>
                <a:latin typeface="Garamond" panose="02020404030301010803" pitchFamily="18" charset="0"/>
                <a:cs typeface="Calibri"/>
                <a:sym typeface="Calibri"/>
              </a:rPr>
              <a:t> for Steward. We are exceptional stewards of investor capital .</a:t>
            </a:r>
          </a:p>
          <a:p>
            <a:pPr marL="0" marR="0" lvl="0" indent="0" algn="l" rtl="0">
              <a:spcBef>
                <a:spcPts val="0"/>
              </a:spcBef>
              <a:spcAft>
                <a:spcPts val="0"/>
              </a:spcAft>
              <a:buNone/>
            </a:pPr>
            <a:r>
              <a:rPr lang="en-US" sz="5500" dirty="0" err="1">
                <a:solidFill>
                  <a:schemeClr val="bg1"/>
                </a:solidFill>
                <a:latin typeface="Garamond" panose="02020404030301010803" pitchFamily="18" charset="0"/>
                <a:cs typeface="Calibri"/>
                <a:sym typeface="Calibri"/>
              </a:rPr>
              <a:t>Vilicus</a:t>
            </a:r>
            <a:r>
              <a:rPr lang="en-US" sz="5500" dirty="0">
                <a:solidFill>
                  <a:schemeClr val="bg1"/>
                </a:solidFill>
                <a:latin typeface="Garamond" panose="02020404030301010803" pitchFamily="18" charset="0"/>
                <a:cs typeface="Calibri"/>
                <a:sym typeface="Calibri"/>
              </a:rPr>
              <a:t> Capital buys hospitality properties and performs the legal and physical changes needed to transform them into hotels. We have investment options for passive investors &amp; opportunities for active partnership and to place 1031 funds. </a:t>
            </a: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spTree>
    <p:extLst>
      <p:ext uri="{BB962C8B-B14F-4D97-AF65-F5344CB8AC3E}">
        <p14:creationId xmlns:p14="http://schemas.microsoft.com/office/powerpoint/2010/main" val="4116792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20</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944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Reality: For over a decade, everyone made money in multifamily </a:t>
            </a:r>
          </a:p>
          <a:p>
            <a:pPr marL="457200" marR="0" lvl="0" indent="-457200" algn="l" rtl="0">
              <a:spcBef>
                <a:spcPts val="0"/>
              </a:spcBef>
              <a:spcAft>
                <a:spcPts val="0"/>
              </a:spcAft>
              <a:buFont typeface="Arial" panose="020B0604020202020204" pitchFamily="34" charset="0"/>
              <a:buChar char="•"/>
            </a:pPr>
            <a:r>
              <a:rPr lang="en-US" sz="3000" b="1" dirty="0">
                <a:solidFill>
                  <a:schemeClr val="bg1"/>
                </a:solidFill>
                <a:latin typeface="Garamond" panose="02020404030301010803" pitchFamily="18" charset="0"/>
                <a:cs typeface="Calibri"/>
                <a:sym typeface="Calibri"/>
              </a:rPr>
              <a:t>Debt was cheap </a:t>
            </a:r>
          </a:p>
          <a:p>
            <a:pPr marL="457200" marR="0" lvl="0" indent="-457200" algn="l" rtl="0">
              <a:spcBef>
                <a:spcPts val="0"/>
              </a:spcBef>
              <a:spcAft>
                <a:spcPts val="0"/>
              </a:spcAft>
              <a:buFont typeface="Arial" panose="020B0604020202020204" pitchFamily="34" charset="0"/>
              <a:buChar char="•"/>
            </a:pPr>
            <a:r>
              <a:rPr lang="en-US" sz="3000" b="1" dirty="0">
                <a:solidFill>
                  <a:schemeClr val="bg1"/>
                </a:solidFill>
                <a:latin typeface="Garamond" panose="02020404030301010803" pitchFamily="18" charset="0"/>
                <a:cs typeface="Calibri"/>
                <a:sym typeface="Calibri"/>
              </a:rPr>
              <a:t>Governments spent like wildfire </a:t>
            </a:r>
          </a:p>
          <a:p>
            <a:pPr marL="457200" marR="0" lvl="0" indent="-457200" algn="l" rtl="0">
              <a:spcBef>
                <a:spcPts val="0"/>
              </a:spcBef>
              <a:spcAft>
                <a:spcPts val="0"/>
              </a:spcAft>
              <a:buFont typeface="Arial" panose="020B0604020202020204" pitchFamily="34" charset="0"/>
              <a:buChar char="•"/>
            </a:pPr>
            <a:r>
              <a:rPr lang="en-US" sz="3000" b="1" dirty="0">
                <a:solidFill>
                  <a:schemeClr val="bg1"/>
                </a:solidFill>
                <a:latin typeface="Garamond" panose="02020404030301010803" pitchFamily="18" charset="0"/>
                <a:cs typeface="Calibri"/>
                <a:sym typeface="Calibri"/>
              </a:rPr>
              <a:t>Leverage increased </a:t>
            </a:r>
          </a:p>
          <a:p>
            <a:pPr marL="457200" marR="0" lvl="0" indent="-457200" algn="l" rtl="0">
              <a:spcBef>
                <a:spcPts val="0"/>
              </a:spcBef>
              <a:spcAft>
                <a:spcPts val="0"/>
              </a:spcAft>
              <a:buFont typeface="Arial" panose="020B0604020202020204" pitchFamily="34" charset="0"/>
              <a:buChar char="•"/>
            </a:pPr>
            <a:r>
              <a:rPr lang="en-US" sz="3000" b="1" dirty="0">
                <a:solidFill>
                  <a:schemeClr val="bg1"/>
                </a:solidFill>
                <a:latin typeface="Garamond" panose="02020404030301010803" pitchFamily="18" charset="0"/>
                <a:cs typeface="Calibri"/>
                <a:sym typeface="Calibri"/>
              </a:rPr>
              <a:t>CAP rates have been falling</a:t>
            </a:r>
          </a:p>
          <a:p>
            <a:pPr marL="457200" marR="0" lvl="0" indent="-457200" algn="l" rtl="0">
              <a:spcBef>
                <a:spcPts val="0"/>
              </a:spcBef>
              <a:spcAft>
                <a:spcPts val="0"/>
              </a:spcAft>
              <a:buFont typeface="Arial" panose="020B0604020202020204" pitchFamily="34" charset="0"/>
              <a:buChar char="•"/>
            </a:pPr>
            <a:r>
              <a:rPr lang="en-US" sz="3000" b="1" dirty="0">
                <a:solidFill>
                  <a:schemeClr val="bg1"/>
                </a:solidFill>
                <a:latin typeface="Garamond" panose="02020404030301010803" pitchFamily="18" charset="0"/>
                <a:cs typeface="Calibri"/>
                <a:sym typeface="Calibri"/>
              </a:rPr>
              <a:t>Investors looked for riskier </a:t>
            </a:r>
          </a:p>
          <a:p>
            <a:pPr marR="0" lvl="0" algn="l" rtl="0">
              <a:spcBef>
                <a:spcPts val="0"/>
              </a:spcBef>
              <a:spcAft>
                <a:spcPts val="0"/>
              </a:spcAft>
            </a:pPr>
            <a:r>
              <a:rPr lang="en-US" sz="3000" b="1" dirty="0">
                <a:solidFill>
                  <a:schemeClr val="bg1"/>
                </a:solidFill>
                <a:latin typeface="Garamond" panose="02020404030301010803" pitchFamily="18" charset="0"/>
                <a:cs typeface="Calibri"/>
                <a:sym typeface="Calibri"/>
              </a:rPr>
              <a:t>deals</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3" name="Picture 2" descr="A graph showing the number of apartments and market type&#10;&#10;Description automatically generated">
            <a:extLst>
              <a:ext uri="{FF2B5EF4-FFF2-40B4-BE49-F238E27FC236}">
                <a16:creationId xmlns:a16="http://schemas.microsoft.com/office/drawing/2014/main" id="{D57BD0DE-C0AC-50BC-9016-ED6A45CF29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0920" y="5166719"/>
            <a:ext cx="9747566" cy="4648473"/>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F8C2C6CF-B4E7-111A-2F0D-FF2DFC8AA0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6256" y="1976641"/>
            <a:ext cx="7772400" cy="2821298"/>
          </a:xfrm>
          <a:prstGeom prst="rect">
            <a:avLst/>
          </a:prstGeom>
        </p:spPr>
      </p:pic>
    </p:spTree>
    <p:extLst>
      <p:ext uri="{BB962C8B-B14F-4D97-AF65-F5344CB8AC3E}">
        <p14:creationId xmlns:p14="http://schemas.microsoft.com/office/powerpoint/2010/main" val="318068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21</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12953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Reality: Right now many people are </a:t>
            </a:r>
            <a:r>
              <a:rPr lang="en-US" sz="6000" b="1" u="sng" dirty="0">
                <a:solidFill>
                  <a:schemeClr val="bg1"/>
                </a:solidFill>
                <a:latin typeface="Garamond" panose="02020404030301010803" pitchFamily="18" charset="0"/>
                <a:cs typeface="Calibri"/>
                <a:sym typeface="Calibri"/>
              </a:rPr>
              <a:t>pausing, </a:t>
            </a:r>
            <a:r>
              <a:rPr lang="en-US" sz="6000" b="1" dirty="0">
                <a:solidFill>
                  <a:schemeClr val="bg1"/>
                </a:solidFill>
                <a:latin typeface="Garamond" panose="02020404030301010803" pitchFamily="18" charset="0"/>
                <a:cs typeface="Calibri"/>
                <a:sym typeface="Calibri"/>
              </a:rPr>
              <a:t>but not because they want to</a:t>
            </a:r>
          </a:p>
          <a:p>
            <a:pPr marL="857250" marR="0" lvl="0" indent="-85725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In Q1 2023, Fannie Mae loan volume fell 36%  YOY</a:t>
            </a:r>
          </a:p>
          <a:p>
            <a:pPr marL="857250" marR="0" lvl="0" indent="-85725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In Q1 2023 Freddie Mac loan volume fell 60% YOY</a:t>
            </a:r>
          </a:p>
          <a:p>
            <a:pPr marL="857250" marR="0" lvl="0" indent="-85725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Note – only about 25% of this agency debt is for acquisitions. </a:t>
            </a:r>
          </a:p>
          <a:p>
            <a:pPr marL="857250" marR="0" lvl="0" indent="-85725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Inflation leads to higher property taxes, labor costs, construction material costs &amp; in many markets insurance rates have more than doubled. </a:t>
            </a:r>
          </a:p>
          <a:p>
            <a:pPr marL="857250" marR="0" lvl="0" indent="-85725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Capital sources dwindling – significantly fewer bridge lenders exists </a:t>
            </a:r>
          </a:p>
          <a:p>
            <a:pPr marL="857250" marR="0" lvl="0" indent="-85725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a:t>
            </a:r>
            <a:r>
              <a:rPr lang="en-US" sz="4000" i="0" dirty="0">
                <a:solidFill>
                  <a:schemeClr val="bg1"/>
                </a:solidFill>
                <a:effectLst/>
                <a:latin typeface="Garamond" panose="02020404030301010803" pitchFamily="18" charset="0"/>
              </a:rPr>
              <a:t>The failures of Silicon Valley Bank, First Republic Bank and Signature Bank have collectively totaled $548.5 billion in total assets, which is more than 2008 and 2009 combined when 165 banks failed, affecting more than $544 billion in total assets.</a:t>
            </a:r>
            <a:r>
              <a:rPr lang="en-US" sz="4000" i="0" dirty="0">
                <a:solidFill>
                  <a:schemeClr val="bg1"/>
                </a:solidFill>
                <a:effectLst/>
                <a:latin typeface="Garamond" panose="02020404030301010803" pitchFamily="18" charset="0"/>
                <a:cs typeface="Calibri"/>
                <a:sym typeface="Calibri"/>
              </a:rPr>
              <a:t>”</a:t>
            </a:r>
          </a:p>
          <a:p>
            <a:pPr marL="857250" marR="0" lvl="0" indent="-85725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According to Co-Star Q1 of 2023 , saw 74% less multifamily sales volume than Q1 2022  - the largest drop in 14 years! </a:t>
            </a: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1682614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22</a:t>
            </a:fld>
            <a:endParaRPr lang="en-GB" sz="3600">
              <a:solidFill>
                <a:schemeClr val="bg1"/>
              </a:solidFill>
              <a:latin typeface="Garamond" panose="02020404030301010803" pitchFamily="18" charset="0"/>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 name="Picture 1">
            <a:extLst>
              <a:ext uri="{FF2B5EF4-FFF2-40B4-BE49-F238E27FC236}">
                <a16:creationId xmlns:a16="http://schemas.microsoft.com/office/drawing/2014/main" id="{C7A723A1-37D7-BD14-CFD6-2681184EFB0D}"/>
              </a:ext>
            </a:extLst>
          </p:cNvPr>
          <p:cNvPicPr>
            <a:picLocks noChangeAspect="1"/>
          </p:cNvPicPr>
          <p:nvPr/>
        </p:nvPicPr>
        <p:blipFill rotWithShape="1">
          <a:blip r:embed="rId5"/>
          <a:srcRect r="1643" b="21303"/>
          <a:stretch/>
        </p:blipFill>
        <p:spPr>
          <a:xfrm>
            <a:off x="7340540" y="123829"/>
            <a:ext cx="7683946" cy="10039342"/>
          </a:xfrm>
          <a:prstGeom prst="rect">
            <a:avLst/>
          </a:prstGeom>
        </p:spPr>
      </p:pic>
      <p:pic>
        <p:nvPicPr>
          <p:cNvPr id="3" name="Picture 2">
            <a:extLst>
              <a:ext uri="{FF2B5EF4-FFF2-40B4-BE49-F238E27FC236}">
                <a16:creationId xmlns:a16="http://schemas.microsoft.com/office/drawing/2014/main" id="{8F4CFBF6-BF30-DB97-1131-7D962ADA825D}"/>
              </a:ext>
            </a:extLst>
          </p:cNvPr>
          <p:cNvPicPr>
            <a:picLocks noChangeAspect="1"/>
          </p:cNvPicPr>
          <p:nvPr/>
        </p:nvPicPr>
        <p:blipFill>
          <a:blip r:embed="rId6"/>
          <a:stretch>
            <a:fillRect/>
          </a:stretch>
        </p:blipFill>
        <p:spPr>
          <a:xfrm>
            <a:off x="95414" y="685171"/>
            <a:ext cx="7149713" cy="2756490"/>
          </a:xfrm>
          <a:prstGeom prst="rect">
            <a:avLst/>
          </a:prstGeom>
        </p:spPr>
      </p:pic>
    </p:spTree>
    <p:extLst>
      <p:ext uri="{BB962C8B-B14F-4D97-AF65-F5344CB8AC3E}">
        <p14:creationId xmlns:p14="http://schemas.microsoft.com/office/powerpoint/2010/main" val="55830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23</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03720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Reality: Cracks are starting to show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In April 2023 </a:t>
            </a:r>
            <a:r>
              <a:rPr lang="en-US" sz="4000" dirty="0" err="1">
                <a:solidFill>
                  <a:schemeClr val="bg1"/>
                </a:solidFill>
                <a:latin typeface="Garamond" panose="02020404030301010803" pitchFamily="18" charset="0"/>
                <a:cs typeface="Calibri"/>
                <a:sym typeface="Calibri"/>
              </a:rPr>
              <a:t>Applesway</a:t>
            </a:r>
            <a:r>
              <a:rPr lang="en-US" sz="4000" dirty="0">
                <a:solidFill>
                  <a:schemeClr val="bg1"/>
                </a:solidFill>
                <a:latin typeface="Garamond" panose="02020404030301010803" pitchFamily="18" charset="0"/>
                <a:cs typeface="Calibri"/>
                <a:sym typeface="Calibri"/>
              </a:rPr>
              <a:t> Investment defaulted on a $230M mortgage secured by 3200 units.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Veritas defaulted on $450 million dollar loan secured by their apartment portfolio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Even Blackstone is negotiating with their lender after failing to satisfy DSCR requirements on NYC properties (where rents are at record highs)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a:t>
            </a:r>
            <a:r>
              <a:rPr lang="en-US" sz="4000" dirty="0">
                <a:solidFill>
                  <a:schemeClr val="bg1"/>
                </a:solidFill>
                <a:effectLst/>
                <a:latin typeface="Garamond" panose="02020404030301010803" pitchFamily="18" charset="0"/>
              </a:rPr>
              <a:t>A record $151.8 billion in U.S. mortgages backed by rental apartment buildings are set to expire this year, and $940.1 billion are set to expire over the next five years</a:t>
            </a:r>
            <a:r>
              <a:rPr lang="en-US" sz="4000" dirty="0">
                <a:solidFill>
                  <a:schemeClr val="bg1"/>
                </a:solidFill>
                <a:effectLst/>
                <a:latin typeface="Garamond" panose="02020404030301010803" pitchFamily="18" charset="0"/>
                <a:cs typeface="Calibri"/>
                <a:sym typeface="Calibri"/>
              </a:rPr>
              <a:t>” WSJ </a:t>
            </a:r>
          </a:p>
          <a:p>
            <a:pPr marL="571500" marR="0" lvl="0" indent="-571500" algn="l" rtl="0">
              <a:spcBef>
                <a:spcPts val="0"/>
              </a:spcBef>
              <a:spcAft>
                <a:spcPts val="0"/>
              </a:spcAft>
              <a:buFont typeface="Arial" panose="020B0604020202020204" pitchFamily="34" charset="0"/>
              <a:buChar char="•"/>
            </a:pPr>
            <a:r>
              <a:rPr lang="en-US" sz="4000" b="1" dirty="0">
                <a:solidFill>
                  <a:schemeClr val="bg1"/>
                </a:solidFill>
                <a:effectLst/>
                <a:latin typeface="Garamond" panose="02020404030301010803" pitchFamily="18" charset="0"/>
              </a:rPr>
              <a:t>“There is $37 billion worth of securitized multifamily loans set to expire in the next two years where rental income either isn’t enough to cover debt payments, or covers it with less cushion than is considered standard” (this is 2x amount of at-risk office debt). </a:t>
            </a:r>
            <a:r>
              <a:rPr lang="en-US" sz="4000" b="1" dirty="0" err="1">
                <a:solidFill>
                  <a:schemeClr val="bg1"/>
                </a:solidFill>
                <a:effectLst/>
                <a:latin typeface="Garamond" panose="02020404030301010803" pitchFamily="18" charset="0"/>
              </a:rPr>
              <a:t>WSJ</a:t>
            </a:r>
            <a:r>
              <a:rPr lang="en-US" sz="4000" b="1" dirty="0" err="1">
                <a:solidFill>
                  <a:srgbClr val="222222"/>
                </a:solidFill>
                <a:effectLst/>
                <a:latin typeface="Garamond" panose="02020404030301010803" pitchFamily="18" charset="0"/>
              </a:rPr>
              <a:t>firm</a:t>
            </a:r>
            <a:r>
              <a:rPr lang="en-US" sz="4000" b="1" dirty="0">
                <a:solidFill>
                  <a:srgbClr val="222222"/>
                </a:solidFill>
                <a:effectLst/>
                <a:latin typeface="Garamond" panose="02020404030301010803" pitchFamily="18" charset="0"/>
              </a:rPr>
              <a:t> </a:t>
            </a:r>
            <a:r>
              <a:rPr lang="en-US" sz="4000" b="0" i="0" dirty="0" err="1">
                <a:solidFill>
                  <a:srgbClr val="222222"/>
                </a:solidFill>
                <a:effectLst/>
                <a:latin typeface="Exchange"/>
              </a:rPr>
              <a:t>Trepp</a:t>
            </a:r>
            <a:r>
              <a:rPr lang="en-US" sz="4000" b="0" i="0" dirty="0">
                <a:solidFill>
                  <a:srgbClr val="222222"/>
                </a:solidFill>
                <a:effectLst/>
                <a:latin typeface="Exchange"/>
              </a:rPr>
              <a:t> LLC. </a:t>
            </a: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465623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24</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96333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What is our fundamental goal as active investors</a:t>
            </a: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571500" marR="0" lvl="0" indent="-571500" algn="l" rtl="0">
              <a:spcBef>
                <a:spcPts val="0"/>
              </a:spcBef>
              <a:spcAft>
                <a:spcPts val="0"/>
              </a:spcAft>
              <a:buFont typeface="Arial" panose="020B0604020202020204" pitchFamily="34" charset="0"/>
              <a:buChar char="•"/>
            </a:pPr>
            <a:r>
              <a:rPr lang="en-US" sz="4000" b="1" dirty="0">
                <a:solidFill>
                  <a:schemeClr val="bg1"/>
                </a:solidFill>
                <a:latin typeface="Garamond" panose="02020404030301010803" pitchFamily="18" charset="0"/>
                <a:cs typeface="Calibri"/>
                <a:sym typeface="Calibri"/>
              </a:rPr>
              <a:t>We want to “outperform” or generate “Alpha” </a:t>
            </a:r>
          </a:p>
          <a:p>
            <a:pPr marL="571500" marR="0" lvl="0" indent="-57150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r>
              <a:rPr lang="en-US" sz="4000" b="1" dirty="0">
                <a:solidFill>
                  <a:schemeClr val="bg1"/>
                </a:solidFill>
                <a:latin typeface="Garamond" panose="02020404030301010803" pitchFamily="18" charset="0"/>
                <a:cs typeface="Calibri"/>
                <a:sym typeface="Calibri"/>
              </a:rPr>
              <a:t>Efficient market hypothesis:  when new information comes into the market, it is immediately reflected in stock prices and thus neither technical nor fundamental analysis can generate excess returns.</a:t>
            </a:r>
          </a:p>
          <a:p>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“Eighty-four percent of active managers underperform benchmarks after five years. That jumps to 90% after 10 years, and 95% after 20 years.”</a:t>
            </a:r>
          </a:p>
          <a:p>
            <a:pPr marL="857250" indent="-857250">
              <a:buFont typeface="Arial" panose="020B0604020202020204" pitchFamily="34" charset="0"/>
              <a:buChar char="•"/>
            </a:pPr>
            <a:r>
              <a:rPr lang="en-US" sz="1200" dirty="0">
                <a:solidFill>
                  <a:schemeClr val="bg1"/>
                </a:solidFill>
                <a:latin typeface="Garamond" panose="02020404030301010803" pitchFamily="18" charset="0"/>
                <a:cs typeface="Calibri"/>
                <a:sym typeface="Calibri"/>
              </a:rPr>
              <a:t>(</a:t>
            </a:r>
            <a:r>
              <a:rPr lang="en-US" sz="1200" dirty="0">
                <a:solidFill>
                  <a:schemeClr val="bg1"/>
                </a:solidFill>
                <a:latin typeface="Garamond" panose="02020404030301010803" pitchFamily="18" charset="0"/>
                <a:cs typeface="Calibri"/>
                <a:sym typeface="Calibri"/>
                <a:hlinkClick r:id="rId3"/>
              </a:rPr>
              <a:t>https://www.cnbc.com/2022/09/28/many-large-cap-active-managers-are-beating-their-benchmarks-despite-2022s-market-tumult.html</a:t>
            </a:r>
            <a:r>
              <a:rPr lang="en-US" sz="1200" dirty="0">
                <a:solidFill>
                  <a:schemeClr val="bg1"/>
                </a:solidFill>
                <a:latin typeface="Garamond" panose="02020404030301010803" pitchFamily="18" charset="0"/>
                <a:cs typeface="Calibri"/>
                <a:sym typeface="Calibri"/>
              </a:rPr>
              <a:t>)</a:t>
            </a:r>
          </a:p>
          <a:p>
            <a:pPr marL="857250" indent="-857250">
              <a:buFont typeface="Arial" panose="020B0604020202020204" pitchFamily="34" charset="0"/>
              <a:buChar char="•"/>
            </a:pPr>
            <a:r>
              <a:rPr lang="en-US" sz="3500" b="1" dirty="0">
                <a:solidFill>
                  <a:schemeClr val="bg1"/>
                </a:solidFill>
                <a:latin typeface="Garamond" panose="02020404030301010803" pitchFamily="18" charset="0"/>
                <a:cs typeface="Calibri"/>
                <a:sym typeface="Calibri"/>
              </a:rPr>
              <a:t>If we are going to outperform we have to have an edge and be relentlessly focused on maintaining it. </a:t>
            </a:r>
          </a:p>
          <a:p>
            <a:pPr marL="857250" indent="-857250">
              <a:buFont typeface="Arial" panose="020B0604020202020204" pitchFamily="34" charset="0"/>
              <a:buChar char="•"/>
            </a:pPr>
            <a:endParaRPr lang="en-US" sz="35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r>
              <a:rPr lang="en-US" sz="3500" b="1" dirty="0">
                <a:solidFill>
                  <a:schemeClr val="bg1"/>
                </a:solidFill>
                <a:latin typeface="Garamond" panose="02020404030301010803" pitchFamily="18" charset="0"/>
                <a:cs typeface="Calibri"/>
                <a:sym typeface="Calibri"/>
              </a:rPr>
              <a:t>Real-estate is a good place to try to outperform. </a:t>
            </a: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4">
            <a:extLst>
              <a:ext uri="{BEBA8EAE-BF5A-486C-A8C5-ECC9F3942E4B}">
                <a14:imgProps xmlns:a14="http://schemas.microsoft.com/office/drawing/2010/main">
                  <a14:imgLayer r:embed="rId5">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1947643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25</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15261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Translate reality into strategy: learn to put a number (price) on every problem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4500" b="1" dirty="0">
                <a:solidFill>
                  <a:schemeClr val="bg1"/>
                </a:solidFill>
                <a:latin typeface="Garamond" panose="02020404030301010803" pitchFamily="18" charset="0"/>
                <a:cs typeface="Calibri"/>
                <a:sym typeface="Calibri"/>
              </a:rPr>
              <a:t>Let me tell you about when I first heard about the hotel conversion strategy – I thought it sounded extremely complicated – but then I started putting prices on all the complicated parts to see if the juice was worth the squeeze</a:t>
            </a:r>
          </a:p>
          <a:p>
            <a:pPr marL="857250" marR="0" lvl="0" indent="-857250" algn="l" rtl="0">
              <a:spcBef>
                <a:spcPts val="0"/>
              </a:spcBef>
              <a:spcAft>
                <a:spcPts val="0"/>
              </a:spcAft>
              <a:buFont typeface="Arial" panose="020B0604020202020204" pitchFamily="34" charset="0"/>
              <a:buChar char="•"/>
            </a:pPr>
            <a:endParaRPr lang="en-US" sz="45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4500" b="1" dirty="0">
                <a:solidFill>
                  <a:schemeClr val="bg1"/>
                </a:solidFill>
                <a:latin typeface="Garamond" panose="02020404030301010803" pitchFamily="18" charset="0"/>
                <a:cs typeface="Calibri"/>
                <a:sym typeface="Calibri"/>
              </a:rPr>
              <a:t>Key Lesson here: Don’t use principles to answer what are fundamentally empirical questions. </a:t>
            </a: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2967225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26</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17570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b="1" dirty="0" err="1">
                <a:solidFill>
                  <a:schemeClr val="bg1"/>
                </a:solidFill>
                <a:latin typeface="Garamond" panose="02020404030301010803" pitchFamily="18" charset="0"/>
                <a:cs typeface="Calibri"/>
                <a:sym typeface="Calibri"/>
              </a:rPr>
              <a:t>Vilicus</a:t>
            </a:r>
            <a:r>
              <a:rPr lang="en-US" sz="5000" b="1" dirty="0">
                <a:solidFill>
                  <a:schemeClr val="bg1"/>
                </a:solidFill>
                <a:latin typeface="Garamond" panose="02020404030301010803" pitchFamily="18" charset="0"/>
                <a:cs typeface="Calibri"/>
                <a:sym typeface="Calibri"/>
              </a:rPr>
              <a:t> Capital is laser focused on the hotel conversion strategy and believe it will be the best risk adjusted multifamily investment for years to come. </a:t>
            </a:r>
          </a:p>
          <a:p>
            <a:pPr marL="0" marR="0" lvl="0" indent="0" algn="l" rtl="0">
              <a:spcBef>
                <a:spcPts val="0"/>
              </a:spcBef>
              <a:spcAft>
                <a:spcPts val="0"/>
              </a:spcAft>
              <a:buNone/>
            </a:pPr>
            <a:endParaRPr lang="en-US" sz="5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r>
              <a:rPr lang="en-US" sz="5000" b="1" dirty="0">
                <a:solidFill>
                  <a:schemeClr val="bg1"/>
                </a:solidFill>
                <a:latin typeface="Garamond" panose="02020404030301010803" pitchFamily="18" charset="0"/>
                <a:cs typeface="Calibri"/>
                <a:sym typeface="Calibri"/>
              </a:rPr>
              <a:t>I will show you 8 reasons why Hotel Conversions are even BETTER investments than traditional apartment buildings. </a:t>
            </a:r>
          </a:p>
          <a:p>
            <a:pPr marL="0" marR="0" lvl="0" indent="0" algn="l" rtl="0">
              <a:spcBef>
                <a:spcPts val="0"/>
              </a:spcBef>
              <a:spcAft>
                <a:spcPts val="0"/>
              </a:spcAft>
              <a:buNone/>
            </a:pPr>
            <a:endParaRPr lang="en-US" sz="5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r>
              <a:rPr lang="en-US" sz="5000" b="1" dirty="0">
                <a:solidFill>
                  <a:schemeClr val="bg1"/>
                </a:solidFill>
                <a:latin typeface="Garamond" panose="02020404030301010803" pitchFamily="18" charset="0"/>
                <a:cs typeface="Calibri"/>
                <a:sym typeface="Calibri"/>
              </a:rPr>
              <a:t>Here are 8 reasons why I like traditional multifamily: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2273126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5FB2CB-2A4B-B2F4-3128-807EED428799}"/>
              </a:ext>
            </a:extLst>
          </p:cNvPr>
          <p:cNvSpPr/>
          <p:nvPr/>
        </p:nvSpPr>
        <p:spPr>
          <a:xfrm>
            <a:off x="0" y="2"/>
            <a:ext cx="7767687" cy="8546232"/>
          </a:xfrm>
          <a:prstGeom prst="rect">
            <a:avLst/>
          </a:prstGeom>
          <a:solidFill>
            <a:srgbClr val="1A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4" name="Group 3">
            <a:extLst>
              <a:ext uri="{FF2B5EF4-FFF2-40B4-BE49-F238E27FC236}">
                <a16:creationId xmlns:a16="http://schemas.microsoft.com/office/drawing/2014/main" id="{DC40D365-E06B-EC5A-3C07-B2B16801620D}"/>
              </a:ext>
            </a:extLst>
          </p:cNvPr>
          <p:cNvGrpSpPr/>
          <p:nvPr/>
        </p:nvGrpSpPr>
        <p:grpSpPr>
          <a:xfrm>
            <a:off x="1195386" y="0"/>
            <a:ext cx="8977314" cy="7200900"/>
            <a:chOff x="2509157" y="-157843"/>
            <a:chExt cx="7173686" cy="7173686"/>
          </a:xfrm>
        </p:grpSpPr>
        <p:sp>
          <p:nvSpPr>
            <p:cNvPr id="5" name="Oval 4">
              <a:extLst>
                <a:ext uri="{FF2B5EF4-FFF2-40B4-BE49-F238E27FC236}">
                  <a16:creationId xmlns:a16="http://schemas.microsoft.com/office/drawing/2014/main" id="{0CD9A9D8-E52B-A1E2-2D38-7BF20296670B}"/>
                </a:ext>
              </a:extLst>
            </p:cNvPr>
            <p:cNvSpPr/>
            <p:nvPr/>
          </p:nvSpPr>
          <p:spPr>
            <a:xfrm>
              <a:off x="2509157" y="-157843"/>
              <a:ext cx="7173686" cy="7173686"/>
            </a:xfrm>
            <a:prstGeom prst="rect">
              <a:avLst/>
            </a:pr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Oval 5">
              <a:extLst>
                <a:ext uri="{FF2B5EF4-FFF2-40B4-BE49-F238E27FC236}">
                  <a16:creationId xmlns:a16="http://schemas.microsoft.com/office/drawing/2014/main" id="{4185A6E0-4C17-D2FA-9EDB-A55EE9570F7E}"/>
                </a:ext>
              </a:extLst>
            </p:cNvPr>
            <p:cNvSpPr/>
            <p:nvPr/>
          </p:nvSpPr>
          <p:spPr>
            <a:xfrm>
              <a:off x="2509157" y="-157843"/>
              <a:ext cx="7173686" cy="7173686"/>
            </a:xfrm>
            <a:prstGeom prst="rect">
              <a:avLst/>
            </a:prstGeom>
            <a:solidFill>
              <a:schemeClr val="bg1"/>
            </a:solidFill>
            <a:ln>
              <a:solidFill>
                <a:srgbClr val="B08944"/>
              </a:solidFill>
            </a:ln>
            <a:effectLst>
              <a:outerShdw blurRad="254000" dist="190500" dir="13500000" sx="98000" sy="98000" algn="br"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17" name="Picture Placeholder 16" descr="A picture containing text, sky, outdoor, sign&#10;&#10;Description automatically generated">
            <a:extLst>
              <a:ext uri="{FF2B5EF4-FFF2-40B4-BE49-F238E27FC236}">
                <a16:creationId xmlns:a16="http://schemas.microsoft.com/office/drawing/2014/main" id="{EDAE40E8-363F-490B-B464-F92A135C59A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233" r="6233"/>
          <a:stretch/>
        </p:blipFill>
        <p:spPr>
          <a:xfrm>
            <a:off x="1700213" y="592138"/>
            <a:ext cx="7900987" cy="6016625"/>
          </a:xfrm>
          <a:prstGeom prst="rect">
            <a:avLst/>
          </a:prstGeom>
          <a:pattFill prst="pct5">
            <a:fgClr>
              <a:srgbClr val="B08944"/>
            </a:fgClr>
            <a:bgClr>
              <a:srgbClr val="B08944"/>
            </a:bgClr>
          </a:pattFill>
          <a:ln>
            <a:solidFill>
              <a:srgbClr val="B08944"/>
            </a:solidFill>
          </a:ln>
        </p:spPr>
      </p:pic>
      <p:sp>
        <p:nvSpPr>
          <p:cNvPr id="21" name="Rectangle: Rounded Corners 5">
            <a:extLst>
              <a:ext uri="{FF2B5EF4-FFF2-40B4-BE49-F238E27FC236}">
                <a16:creationId xmlns:a16="http://schemas.microsoft.com/office/drawing/2014/main" id="{A2527620-F82B-4663-B9F7-EC807DB412EA}"/>
              </a:ext>
            </a:extLst>
          </p:cNvPr>
          <p:cNvSpPr/>
          <p:nvPr/>
        </p:nvSpPr>
        <p:spPr>
          <a:xfrm>
            <a:off x="1695293" y="5544457"/>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marL="0" marR="0" lvl="0" indent="0" algn="ctr" rtl="0">
              <a:spcBef>
                <a:spcPts val="0"/>
              </a:spcBef>
              <a:spcAft>
                <a:spcPts val="0"/>
              </a:spcAft>
              <a:buNone/>
            </a:pP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Resilient to technology market disruptors</a:t>
            </a:r>
          </a:p>
        </p:txBody>
      </p:sp>
      <p:sp>
        <p:nvSpPr>
          <p:cNvPr id="22" name="Rectangle: Rounded Corners 5">
            <a:extLst>
              <a:ext uri="{FF2B5EF4-FFF2-40B4-BE49-F238E27FC236}">
                <a16:creationId xmlns:a16="http://schemas.microsoft.com/office/drawing/2014/main" id="{9DCD365D-60E8-40E1-ABFE-4817D760205C}"/>
              </a:ext>
            </a:extLst>
          </p:cNvPr>
          <p:cNvSpPr/>
          <p:nvPr/>
        </p:nvSpPr>
        <p:spPr>
          <a:xfrm>
            <a:off x="5661278" y="5544457"/>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marL="0" marR="0" lvl="0" indent="0" algn="ctr" rtl="0">
              <a:spcBef>
                <a:spcPts val="0"/>
              </a:spcBef>
              <a:spcAft>
                <a:spcPts val="0"/>
              </a:spcAft>
              <a:buNone/>
            </a:pP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Recession resistant &amp; countercyclical</a:t>
            </a:r>
          </a:p>
        </p:txBody>
      </p:sp>
      <p:sp>
        <p:nvSpPr>
          <p:cNvPr id="23" name="Rectangle: Rounded Corners 5">
            <a:extLst>
              <a:ext uri="{FF2B5EF4-FFF2-40B4-BE49-F238E27FC236}">
                <a16:creationId xmlns:a16="http://schemas.microsoft.com/office/drawing/2014/main" id="{D7A4ED56-F15E-4A29-BCB2-A1379A745348}"/>
              </a:ext>
            </a:extLst>
          </p:cNvPr>
          <p:cNvSpPr/>
          <p:nvPr/>
        </p:nvSpPr>
        <p:spPr>
          <a:xfrm>
            <a:off x="9627264" y="5544457"/>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marL="0" marR="0" lvl="0" indent="0" algn="ctr" rtl="0">
              <a:spcBef>
                <a:spcPts val="0"/>
              </a:spcBef>
              <a:spcAft>
                <a:spcPts val="0"/>
              </a:spcAft>
              <a:buNone/>
            </a:pP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Monthly cashflow</a:t>
            </a:r>
          </a:p>
        </p:txBody>
      </p:sp>
      <p:sp>
        <p:nvSpPr>
          <p:cNvPr id="24" name="Rectangle: Rounded Corners 5">
            <a:extLst>
              <a:ext uri="{FF2B5EF4-FFF2-40B4-BE49-F238E27FC236}">
                <a16:creationId xmlns:a16="http://schemas.microsoft.com/office/drawing/2014/main" id="{75CCD68D-AFFF-42B0-B7E1-5A848F512B1A}"/>
              </a:ext>
            </a:extLst>
          </p:cNvPr>
          <p:cNvSpPr/>
          <p:nvPr/>
        </p:nvSpPr>
        <p:spPr>
          <a:xfrm>
            <a:off x="13593248" y="5544457"/>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algn="ct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Opportunity to improve customers lives </a:t>
            </a:r>
          </a:p>
        </p:txBody>
      </p:sp>
      <p:pic>
        <p:nvPicPr>
          <p:cNvPr id="25" name="Google Shape;138;p1">
            <a:extLst>
              <a:ext uri="{FF2B5EF4-FFF2-40B4-BE49-F238E27FC236}">
                <a16:creationId xmlns:a16="http://schemas.microsoft.com/office/drawing/2014/main" id="{AA93770B-B2C5-4AFE-BE06-8EB220ECA11C}"/>
              </a:ext>
            </a:extLst>
          </p:cNvPr>
          <p:cNvPicPr preferRelativeResize="0"/>
          <p:nvPr/>
        </p:nvPicPr>
        <p:blipFill rotWithShape="1">
          <a:blip r:embed="rId3"/>
          <a:srcRect l="11383" t="62051" r="11456" b="22370"/>
          <a:stretch/>
        </p:blipFill>
        <p:spPr>
          <a:xfrm>
            <a:off x="8171543" y="9589497"/>
            <a:ext cx="1944914" cy="392703"/>
          </a:xfrm>
          <a:prstGeom prst="rect">
            <a:avLst/>
          </a:prstGeom>
        </p:spPr>
      </p:pic>
      <p:sp>
        <p:nvSpPr>
          <p:cNvPr id="26" name="Slide Number Placeholder 7">
            <a:extLst>
              <a:ext uri="{FF2B5EF4-FFF2-40B4-BE49-F238E27FC236}">
                <a16:creationId xmlns:a16="http://schemas.microsoft.com/office/drawing/2014/main" id="{13DC757B-2C32-4D00-9007-69F6B5562A30}"/>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rgbClr val="C2A062"/>
                </a:solidFill>
                <a:latin typeface="Garamond" panose="02020404030301010803" pitchFamily="18" charset="0"/>
              </a:rPr>
              <a:pPr algn="r"/>
              <a:t>27</a:t>
            </a:fld>
            <a:endParaRPr lang="en-GB" sz="3600">
              <a:solidFill>
                <a:srgbClr val="C2A062"/>
              </a:solidFill>
              <a:latin typeface="Garamond" panose="02020404030301010803" pitchFamily="18" charset="0"/>
            </a:endParaRPr>
          </a:p>
        </p:txBody>
      </p:sp>
      <p:pic>
        <p:nvPicPr>
          <p:cNvPr id="36" name="Graphic 35">
            <a:extLst>
              <a:ext uri="{FF2B5EF4-FFF2-40B4-BE49-F238E27FC236}">
                <a16:creationId xmlns:a16="http://schemas.microsoft.com/office/drawing/2014/main" id="{E1B86F61-B124-4924-B11E-5E118B9AD4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87404" y="6183087"/>
            <a:ext cx="1137556" cy="1137554"/>
          </a:xfrm>
          <a:prstGeom prst="rect">
            <a:avLst/>
          </a:prstGeom>
        </p:spPr>
      </p:pic>
      <p:pic>
        <p:nvPicPr>
          <p:cNvPr id="38" name="Graphic 37">
            <a:extLst>
              <a:ext uri="{FF2B5EF4-FFF2-40B4-BE49-F238E27FC236}">
                <a16:creationId xmlns:a16="http://schemas.microsoft.com/office/drawing/2014/main" id="{5CA22AB5-D485-4B80-9FD6-0C13667625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5433" y="6183087"/>
            <a:ext cx="1137556" cy="1137554"/>
          </a:xfrm>
          <a:prstGeom prst="rect">
            <a:avLst/>
          </a:prstGeom>
        </p:spPr>
      </p:pic>
      <p:pic>
        <p:nvPicPr>
          <p:cNvPr id="39" name="Graphic 38">
            <a:extLst>
              <a:ext uri="{FF2B5EF4-FFF2-40B4-BE49-F238E27FC236}">
                <a16:creationId xmlns:a16="http://schemas.microsoft.com/office/drawing/2014/main" id="{D84B68AA-AD5D-46E6-9BBA-559D97F086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21418" y="6183087"/>
            <a:ext cx="1137556" cy="1137554"/>
          </a:xfrm>
          <a:prstGeom prst="rect">
            <a:avLst/>
          </a:prstGeom>
        </p:spPr>
      </p:pic>
      <p:sp>
        <p:nvSpPr>
          <p:cNvPr id="2" name="Rectangle: Rounded Corners 5">
            <a:extLst>
              <a:ext uri="{FF2B5EF4-FFF2-40B4-BE49-F238E27FC236}">
                <a16:creationId xmlns:a16="http://schemas.microsoft.com/office/drawing/2014/main" id="{85D28366-0814-F00E-9C13-8ADF999ADB94}"/>
              </a:ext>
            </a:extLst>
          </p:cNvPr>
          <p:cNvSpPr/>
          <p:nvPr/>
        </p:nvSpPr>
        <p:spPr>
          <a:xfrm>
            <a:off x="13593247" y="1998829"/>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marL="0" marR="0" lvl="0" indent="0" algn="ctr" rtl="0">
              <a:spcBef>
                <a:spcPts val="0"/>
              </a:spcBef>
              <a:spcAft>
                <a:spcPts val="0"/>
              </a:spcAft>
              <a:buNone/>
            </a:pP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Options for long term debt </a:t>
            </a:r>
          </a:p>
        </p:txBody>
      </p:sp>
      <p:pic>
        <p:nvPicPr>
          <p:cNvPr id="7" name="Graphic 6">
            <a:extLst>
              <a:ext uri="{FF2B5EF4-FFF2-40B4-BE49-F238E27FC236}">
                <a16:creationId xmlns:a16="http://schemas.microsoft.com/office/drawing/2014/main" id="{945C9F3E-D851-9150-18BF-0ADD8C4E7F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53388" y="2474431"/>
            <a:ext cx="1137556" cy="1137554"/>
          </a:xfrm>
          <a:prstGeom prst="rect">
            <a:avLst/>
          </a:prstGeom>
        </p:spPr>
      </p:pic>
      <p:sp>
        <p:nvSpPr>
          <p:cNvPr id="8" name="Rectangle: Rounded Corners 5">
            <a:extLst>
              <a:ext uri="{FF2B5EF4-FFF2-40B4-BE49-F238E27FC236}">
                <a16:creationId xmlns:a16="http://schemas.microsoft.com/office/drawing/2014/main" id="{52505B54-914C-DA85-D92F-285AE53BBE93}"/>
              </a:ext>
            </a:extLst>
          </p:cNvPr>
          <p:cNvSpPr/>
          <p:nvPr/>
        </p:nvSpPr>
        <p:spPr>
          <a:xfrm>
            <a:off x="9601200" y="2010759"/>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algn="ct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Valuation based on CAP rate (operators' performance)</a:t>
            </a:r>
          </a:p>
        </p:txBody>
      </p:sp>
      <p:pic>
        <p:nvPicPr>
          <p:cNvPr id="9" name="Graphic 8">
            <a:extLst>
              <a:ext uri="{FF2B5EF4-FFF2-40B4-BE49-F238E27FC236}">
                <a16:creationId xmlns:a16="http://schemas.microsoft.com/office/drawing/2014/main" id="{C2B075B8-6FA2-4D3B-1400-6BEEE9E7F5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37580" y="2486361"/>
            <a:ext cx="1137556" cy="1137554"/>
          </a:xfrm>
          <a:prstGeom prst="rect">
            <a:avLst/>
          </a:prstGeom>
        </p:spPr>
      </p:pic>
      <p:sp>
        <p:nvSpPr>
          <p:cNvPr id="12" name="Rectangle: Rounded Corners 5">
            <a:extLst>
              <a:ext uri="{FF2B5EF4-FFF2-40B4-BE49-F238E27FC236}">
                <a16:creationId xmlns:a16="http://schemas.microsoft.com/office/drawing/2014/main" id="{C1D7FE07-7850-C195-2B3C-628F1D6E54AD}"/>
              </a:ext>
            </a:extLst>
          </p:cNvPr>
          <p:cNvSpPr/>
          <p:nvPr/>
        </p:nvSpPr>
        <p:spPr>
          <a:xfrm>
            <a:off x="5661278" y="1920738"/>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algn="ct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Opportunity to use creative financing to acquire properties and scale </a:t>
            </a:r>
          </a:p>
        </p:txBody>
      </p:sp>
      <p:sp>
        <p:nvSpPr>
          <p:cNvPr id="13" name="Rectangle: Rounded Corners 5">
            <a:extLst>
              <a:ext uri="{FF2B5EF4-FFF2-40B4-BE49-F238E27FC236}">
                <a16:creationId xmlns:a16="http://schemas.microsoft.com/office/drawing/2014/main" id="{E618CE51-0B99-C4C3-B931-10E517D80C07}"/>
              </a:ext>
            </a:extLst>
          </p:cNvPr>
          <p:cNvSpPr/>
          <p:nvPr/>
        </p:nvSpPr>
        <p:spPr>
          <a:xfrm>
            <a:off x="1627346" y="1917187"/>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algn="ct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Growing demand</a:t>
            </a:r>
          </a:p>
        </p:txBody>
      </p:sp>
      <p:pic>
        <p:nvPicPr>
          <p:cNvPr id="11" name="Graphic 10">
            <a:extLst>
              <a:ext uri="{FF2B5EF4-FFF2-40B4-BE49-F238E27FC236}">
                <a16:creationId xmlns:a16="http://schemas.microsoft.com/office/drawing/2014/main" id="{C10D0D35-034F-47FB-BC38-4C6A80ED5A4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62726" y="2486361"/>
            <a:ext cx="1179576" cy="1179576"/>
          </a:xfrm>
          <a:prstGeom prst="rect">
            <a:avLst/>
          </a:prstGeom>
        </p:spPr>
      </p:pic>
      <p:pic>
        <p:nvPicPr>
          <p:cNvPr id="10" name="Graphic 9">
            <a:extLst>
              <a:ext uri="{FF2B5EF4-FFF2-40B4-BE49-F238E27FC236}">
                <a16:creationId xmlns:a16="http://schemas.microsoft.com/office/drawing/2014/main" id="{24771B44-70A1-A793-2B31-F2B74889DDB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93143" y="2460524"/>
            <a:ext cx="1326243" cy="1326243"/>
          </a:xfrm>
          <a:prstGeom prst="rect">
            <a:avLst/>
          </a:prstGeom>
          <a:effectLst>
            <a:outerShdw blurRad="50800" dist="38100" dir="5400000" algn="t" rotWithShape="0">
              <a:prstClr val="black">
                <a:alpha val="40000"/>
              </a:prstClr>
            </a:outerShdw>
          </a:effectLst>
        </p:spPr>
      </p:pic>
      <p:pic>
        <p:nvPicPr>
          <p:cNvPr id="15" name="Graphic 14">
            <a:extLst>
              <a:ext uri="{FF2B5EF4-FFF2-40B4-BE49-F238E27FC236}">
                <a16:creationId xmlns:a16="http://schemas.microsoft.com/office/drawing/2014/main" id="{21687333-1D55-9340-26FB-3EE8288F76A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592590" y="6028849"/>
            <a:ext cx="1175656" cy="1175656"/>
          </a:xfrm>
          <a:prstGeom prst="rect">
            <a:avLst/>
          </a:prstGeom>
        </p:spPr>
      </p:pic>
    </p:spTree>
    <p:extLst>
      <p:ext uri="{BB962C8B-B14F-4D97-AF65-F5344CB8AC3E}">
        <p14:creationId xmlns:p14="http://schemas.microsoft.com/office/powerpoint/2010/main" val="3403265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28</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08336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Growing Demand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r>
              <a:rPr lang="en-US" sz="4500" b="1" dirty="0">
                <a:solidFill>
                  <a:schemeClr val="bg1"/>
                </a:solidFill>
                <a:latin typeface="Garamond" panose="02020404030301010803" pitchFamily="18" charset="0"/>
                <a:cs typeface="Calibri"/>
                <a:sym typeface="Calibri"/>
              </a:rPr>
              <a:t>A general note: anyone making confident predictions about economics is someone you should be skeptical of. Hence, we need an investment strategy that has long term macroeconomic tailwinds. </a:t>
            </a:r>
          </a:p>
          <a:p>
            <a:pPr marL="857250" marR="0" lvl="0" indent="-857250" algn="l" rtl="0">
              <a:spcBef>
                <a:spcPts val="0"/>
              </a:spcBef>
              <a:spcAft>
                <a:spcPts val="0"/>
              </a:spcAft>
              <a:buFont typeface="Arial" panose="020B0604020202020204" pitchFamily="34" charset="0"/>
              <a:buChar char="•"/>
            </a:pPr>
            <a:r>
              <a:rPr lang="en-US" sz="4500" dirty="0">
                <a:solidFill>
                  <a:schemeClr val="bg1"/>
                </a:solidFill>
                <a:latin typeface="Garamond" panose="02020404030301010803" pitchFamily="18" charset="0"/>
                <a:cs typeface="Calibri"/>
                <a:sym typeface="Calibri"/>
              </a:rPr>
              <a:t>High construction costs are reducing building </a:t>
            </a:r>
          </a:p>
          <a:p>
            <a:pPr marL="857250" marR="0" lvl="0" indent="-857250" algn="l" rtl="0">
              <a:spcBef>
                <a:spcPts val="0"/>
              </a:spcBef>
              <a:spcAft>
                <a:spcPts val="0"/>
              </a:spcAft>
              <a:buFont typeface="Arial" panose="020B0604020202020204" pitchFamily="34" charset="0"/>
              <a:buChar char="•"/>
            </a:pPr>
            <a:r>
              <a:rPr lang="en-US" sz="4500" dirty="0">
                <a:solidFill>
                  <a:schemeClr val="bg1"/>
                </a:solidFill>
                <a:latin typeface="Garamond" panose="02020404030301010803" pitchFamily="18" charset="0"/>
                <a:cs typeface="Calibri"/>
                <a:sym typeface="Calibri"/>
              </a:rPr>
              <a:t>Increasing household formation is increasing demand for apartments </a:t>
            </a:r>
          </a:p>
          <a:p>
            <a:pPr marL="857250" marR="0" lvl="0" indent="-857250" algn="l" rtl="0">
              <a:spcBef>
                <a:spcPts val="0"/>
              </a:spcBef>
              <a:spcAft>
                <a:spcPts val="0"/>
              </a:spcAft>
              <a:buFont typeface="Arial" panose="020B0604020202020204" pitchFamily="34" charset="0"/>
              <a:buChar char="•"/>
            </a:pPr>
            <a:r>
              <a:rPr lang="en-US" sz="4500" dirty="0">
                <a:solidFill>
                  <a:schemeClr val="bg1"/>
                </a:solidFill>
                <a:latin typeface="Garamond" panose="02020404030301010803" pitchFamily="18" charset="0"/>
                <a:cs typeface="Calibri"/>
                <a:sym typeface="Calibri"/>
              </a:rPr>
              <a:t>High interest rates are increasing demand for apartments (accidental landlords) </a:t>
            </a:r>
          </a:p>
          <a:p>
            <a:pPr marL="857250" marR="0" lvl="0" indent="-857250" algn="l" rtl="0">
              <a:spcBef>
                <a:spcPts val="0"/>
              </a:spcBef>
              <a:spcAft>
                <a:spcPts val="0"/>
              </a:spcAft>
              <a:buFont typeface="Arial" panose="020B0604020202020204" pitchFamily="34" charset="0"/>
              <a:buChar char="•"/>
            </a:pPr>
            <a:r>
              <a:rPr lang="en-US" sz="4500" dirty="0">
                <a:solidFill>
                  <a:schemeClr val="bg1"/>
                </a:solidFill>
                <a:latin typeface="Garamond" panose="02020404030301010803" pitchFamily="18" charset="0"/>
                <a:cs typeface="Calibri"/>
                <a:sym typeface="Calibri"/>
              </a:rPr>
              <a:t>Value add investors are reducing the supply of affordable housing. </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1806668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29</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062063"/>
          </a:xfrm>
          <a:prstGeom prst="rect">
            <a:avLst/>
          </a:prstGeom>
          <a:noFill/>
          <a:ln>
            <a:noFill/>
          </a:ln>
        </p:spPr>
        <p:txBody>
          <a:bodyPr spcFirstLastPara="1" wrap="square" lIns="91425" tIns="45700" rIns="91425" bIns="45700" anchor="t" anchorCtr="0">
            <a:spAutoFit/>
          </a:bodyPr>
          <a:lstStyle/>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 name="Picture 1">
            <a:extLst>
              <a:ext uri="{FF2B5EF4-FFF2-40B4-BE49-F238E27FC236}">
                <a16:creationId xmlns:a16="http://schemas.microsoft.com/office/drawing/2014/main" id="{D87B9105-B05E-8917-339F-9B50A462A6A8}"/>
              </a:ext>
            </a:extLst>
          </p:cNvPr>
          <p:cNvPicPr>
            <a:picLocks noChangeAspect="1"/>
          </p:cNvPicPr>
          <p:nvPr/>
        </p:nvPicPr>
        <p:blipFill>
          <a:blip r:embed="rId5"/>
          <a:stretch>
            <a:fillRect/>
          </a:stretch>
        </p:blipFill>
        <p:spPr>
          <a:xfrm>
            <a:off x="1306286" y="190114"/>
            <a:ext cx="15303500" cy="9671715"/>
          </a:xfrm>
          <a:prstGeom prst="rect">
            <a:avLst/>
          </a:prstGeom>
        </p:spPr>
      </p:pic>
    </p:spTree>
    <p:extLst>
      <p:ext uri="{BB962C8B-B14F-4D97-AF65-F5344CB8AC3E}">
        <p14:creationId xmlns:p14="http://schemas.microsoft.com/office/powerpoint/2010/main" val="3037600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6 N Sam Houston Pky, Houston, TX for sale Building Photo- Image 1 of 27">
            <a:extLst>
              <a:ext uri="{FF2B5EF4-FFF2-40B4-BE49-F238E27FC236}">
                <a16:creationId xmlns:a16="http://schemas.microsoft.com/office/drawing/2014/main" id="{44A00CBC-042E-4312-B9BA-4D759A229B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E9BF47E-F991-4F1E-9542-8ACC6BC7C3BA}"/>
              </a:ext>
            </a:extLst>
          </p:cNvPr>
          <p:cNvSpPr/>
          <p:nvPr/>
        </p:nvSpPr>
        <p:spPr>
          <a:xfrm>
            <a:off x="0" y="0"/>
            <a:ext cx="18288000" cy="10287000"/>
          </a:xfrm>
          <a:prstGeom prst="rect">
            <a:avLst/>
          </a:prstGeom>
          <a:solidFill>
            <a:srgbClr val="C2A062">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rtl="0">
              <a:spcBef>
                <a:spcPts val="0"/>
              </a:spcBef>
              <a:spcAft>
                <a:spcPts val="0"/>
              </a:spcAft>
            </a:pPr>
            <a:endParaRPr lang="en-US" sz="3000" b="1" dirty="0">
              <a:solidFill>
                <a:schemeClr val="bg1"/>
              </a:solidFill>
              <a:latin typeface="Garamond" panose="02020404030301010803" pitchFamily="18" charset="0"/>
              <a:cs typeface="Calibri"/>
              <a:sym typeface="Calibri"/>
            </a:endParaRPr>
          </a:p>
        </p:txBody>
      </p:sp>
      <p:pic>
        <p:nvPicPr>
          <p:cNvPr id="8" name="Google Shape;138;p1">
            <a:extLst>
              <a:ext uri="{FF2B5EF4-FFF2-40B4-BE49-F238E27FC236}">
                <a16:creationId xmlns:a16="http://schemas.microsoft.com/office/drawing/2014/main" id="{D0318F2D-F857-4C46-A5B0-3FEA4DEFB34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00000"/>
                    </a14:imgEffect>
                  </a14:imgLayer>
                </a14:imgProps>
              </a:ext>
            </a:extLst>
          </a:blip>
          <a:srcRect l="11383" t="13334" r="11456" b="22347"/>
          <a:stretch/>
        </p:blipFill>
        <p:spPr>
          <a:xfrm>
            <a:off x="7913204" y="178476"/>
            <a:ext cx="2461592" cy="2051957"/>
          </a:xfrm>
          <a:prstGeom prst="rect">
            <a:avLst/>
          </a:prstGeom>
          <a:noFill/>
          <a:ln>
            <a:noFill/>
          </a:ln>
          <a:effectLst>
            <a:outerShdw blurRad="50800" dist="38100" dir="5400000" algn="t" rotWithShape="0">
              <a:prstClr val="black">
                <a:alpha val="28000"/>
              </a:prstClr>
            </a:outerShdw>
          </a:effectLst>
        </p:spPr>
      </p:pic>
      <p:sp>
        <p:nvSpPr>
          <p:cNvPr id="12" name="Google Shape;187;p5">
            <a:extLst>
              <a:ext uri="{FF2B5EF4-FFF2-40B4-BE49-F238E27FC236}">
                <a16:creationId xmlns:a16="http://schemas.microsoft.com/office/drawing/2014/main" id="{00CF9F91-719A-4495-8071-5AFB9276FE84}"/>
              </a:ext>
            </a:extLst>
          </p:cNvPr>
          <p:cNvSpPr txBox="1"/>
          <p:nvPr/>
        </p:nvSpPr>
        <p:spPr>
          <a:xfrm>
            <a:off x="3208447" y="9247322"/>
            <a:ext cx="1187110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spc="1200" dirty="0">
                <a:solidFill>
                  <a:srgbClr val="1A1E2D"/>
                </a:solidFill>
                <a:latin typeface="Garamond" panose="02020404030301010803" pitchFamily="18" charset="0"/>
                <a:cs typeface="Calibri"/>
                <a:sym typeface="Calibri"/>
              </a:rPr>
              <a:t>WWW.VILICUS.CAPITAL</a:t>
            </a:r>
          </a:p>
        </p:txBody>
      </p:sp>
      <p:sp>
        <p:nvSpPr>
          <p:cNvPr id="4" name="Content Placeholder 2">
            <a:extLst>
              <a:ext uri="{FF2B5EF4-FFF2-40B4-BE49-F238E27FC236}">
                <a16:creationId xmlns:a16="http://schemas.microsoft.com/office/drawing/2014/main" id="{D7CDE661-E23B-6089-FFBF-38971C04115B}"/>
              </a:ext>
            </a:extLst>
          </p:cNvPr>
          <p:cNvSpPr txBox="1">
            <a:spLocks/>
          </p:cNvSpPr>
          <p:nvPr/>
        </p:nvSpPr>
        <p:spPr>
          <a:xfrm>
            <a:off x="5911126" y="7842075"/>
            <a:ext cx="16321573" cy="5246802"/>
          </a:xfrm>
          <a:prstGeom prst="rect">
            <a:avLst/>
          </a:prstGeom>
        </p:spPr>
        <p:txBody>
          <a:bodyPr vert="horz" lIns="91440" tIns="45720" rIns="91440" bIns="45720" rtlCol="0">
            <a:normAutofit/>
          </a:bodyPr>
          <a:lstStyle>
            <a:lvl1pPr marL="0" indent="0" algn="ctr"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2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pPr algn="l"/>
            <a:endParaRPr lang="en-US" b="1" dirty="0"/>
          </a:p>
          <a:p>
            <a:pPr algn="l"/>
            <a:r>
              <a:rPr lang="en-US" b="1" dirty="0">
                <a:hlinkClick r:id="rId5"/>
              </a:rPr>
              <a:t>AlexCartwright@vilicus.capital</a:t>
            </a:r>
            <a:r>
              <a:rPr lang="en-US" b="1" dirty="0"/>
              <a:t> </a:t>
            </a:r>
          </a:p>
          <a:p>
            <a:pPr algn="l"/>
            <a:endParaRPr lang="en-US" sz="2000" dirty="0"/>
          </a:p>
        </p:txBody>
      </p:sp>
      <p:sp>
        <p:nvSpPr>
          <p:cNvPr id="3" name="Google Shape;187;p5">
            <a:extLst>
              <a:ext uri="{FF2B5EF4-FFF2-40B4-BE49-F238E27FC236}">
                <a16:creationId xmlns:a16="http://schemas.microsoft.com/office/drawing/2014/main" id="{64CAE876-803E-7503-57C8-244E264B7BB4}"/>
              </a:ext>
            </a:extLst>
          </p:cNvPr>
          <p:cNvSpPr txBox="1"/>
          <p:nvPr/>
        </p:nvSpPr>
        <p:spPr>
          <a:xfrm>
            <a:off x="945586" y="2408909"/>
            <a:ext cx="15385152" cy="6678711"/>
          </a:xfrm>
          <a:prstGeom prst="rect">
            <a:avLst/>
          </a:prstGeom>
          <a:noFill/>
          <a:ln>
            <a:noFill/>
          </a:ln>
        </p:spPr>
        <p:txBody>
          <a:bodyPr spcFirstLastPara="1" wrap="square" lIns="91425" tIns="45700" rIns="91425" bIns="45700" anchor="t" anchorCtr="0">
            <a:spAutoFit/>
          </a:bodyPr>
          <a:lstStyle/>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Visit our website to join our mailing list and learn about upcoming investment opportunities </a:t>
            </a: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spTree>
    <p:extLst>
      <p:ext uri="{BB962C8B-B14F-4D97-AF65-F5344CB8AC3E}">
        <p14:creationId xmlns:p14="http://schemas.microsoft.com/office/powerpoint/2010/main" val="1784716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30</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9853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Growing Demand </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 name="Picture 1">
            <a:extLst>
              <a:ext uri="{FF2B5EF4-FFF2-40B4-BE49-F238E27FC236}">
                <a16:creationId xmlns:a16="http://schemas.microsoft.com/office/drawing/2014/main" id="{38CCB7FD-3E4F-19A8-E3AC-61FB8F01D441}"/>
              </a:ext>
            </a:extLst>
          </p:cNvPr>
          <p:cNvPicPr>
            <a:picLocks noChangeAspect="1"/>
          </p:cNvPicPr>
          <p:nvPr/>
        </p:nvPicPr>
        <p:blipFill>
          <a:blip r:embed="rId5"/>
          <a:stretch>
            <a:fillRect/>
          </a:stretch>
        </p:blipFill>
        <p:spPr>
          <a:xfrm>
            <a:off x="387219" y="1572156"/>
            <a:ext cx="9447245" cy="6825893"/>
          </a:xfrm>
          <a:prstGeom prst="rect">
            <a:avLst/>
          </a:prstGeom>
        </p:spPr>
      </p:pic>
      <p:pic>
        <p:nvPicPr>
          <p:cNvPr id="3" name="Picture 2">
            <a:extLst>
              <a:ext uri="{FF2B5EF4-FFF2-40B4-BE49-F238E27FC236}">
                <a16:creationId xmlns:a16="http://schemas.microsoft.com/office/drawing/2014/main" id="{B6B60A77-0A6E-E43F-7B5B-894F525E0EA8}"/>
              </a:ext>
            </a:extLst>
          </p:cNvPr>
          <p:cNvPicPr>
            <a:picLocks noChangeAspect="1"/>
          </p:cNvPicPr>
          <p:nvPr/>
        </p:nvPicPr>
        <p:blipFill>
          <a:blip r:embed="rId6"/>
          <a:stretch>
            <a:fillRect/>
          </a:stretch>
        </p:blipFill>
        <p:spPr>
          <a:xfrm>
            <a:off x="9917396" y="1620204"/>
            <a:ext cx="8164657" cy="6161527"/>
          </a:xfrm>
          <a:prstGeom prst="rect">
            <a:avLst/>
          </a:prstGeom>
        </p:spPr>
      </p:pic>
    </p:spTree>
    <p:extLst>
      <p:ext uri="{BB962C8B-B14F-4D97-AF65-F5344CB8AC3E}">
        <p14:creationId xmlns:p14="http://schemas.microsoft.com/office/powerpoint/2010/main" val="682548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31</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9853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Growing Demand </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5" name="Picture 4">
            <a:extLst>
              <a:ext uri="{FF2B5EF4-FFF2-40B4-BE49-F238E27FC236}">
                <a16:creationId xmlns:a16="http://schemas.microsoft.com/office/drawing/2014/main" id="{A54406A9-7A7F-1F43-B45B-3A6D8054AF76}"/>
              </a:ext>
            </a:extLst>
          </p:cNvPr>
          <p:cNvPicPr>
            <a:picLocks noChangeAspect="1"/>
          </p:cNvPicPr>
          <p:nvPr/>
        </p:nvPicPr>
        <p:blipFill>
          <a:blip r:embed="rId5"/>
          <a:stretch>
            <a:fillRect/>
          </a:stretch>
        </p:blipFill>
        <p:spPr>
          <a:xfrm>
            <a:off x="4534678" y="2321872"/>
            <a:ext cx="10120410" cy="6926062"/>
          </a:xfrm>
          <a:prstGeom prst="rect">
            <a:avLst/>
          </a:prstGeom>
        </p:spPr>
      </p:pic>
    </p:spTree>
    <p:extLst>
      <p:ext uri="{BB962C8B-B14F-4D97-AF65-F5344CB8AC3E}">
        <p14:creationId xmlns:p14="http://schemas.microsoft.com/office/powerpoint/2010/main" val="2554755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32</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9853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“Countercyclical” &amp; Decreasing Supply </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 name="Picture 1">
            <a:extLst>
              <a:ext uri="{FF2B5EF4-FFF2-40B4-BE49-F238E27FC236}">
                <a16:creationId xmlns:a16="http://schemas.microsoft.com/office/drawing/2014/main" id="{2FE05F9D-3465-8E71-3B51-C686ADF1265D}"/>
              </a:ext>
            </a:extLst>
          </p:cNvPr>
          <p:cNvPicPr>
            <a:picLocks noChangeAspect="1"/>
          </p:cNvPicPr>
          <p:nvPr/>
        </p:nvPicPr>
        <p:blipFill>
          <a:blip r:embed="rId5"/>
          <a:stretch>
            <a:fillRect/>
          </a:stretch>
        </p:blipFill>
        <p:spPr>
          <a:xfrm>
            <a:off x="536511" y="1797496"/>
            <a:ext cx="16314574" cy="7873016"/>
          </a:xfrm>
          <a:prstGeom prst="rect">
            <a:avLst/>
          </a:prstGeom>
        </p:spPr>
      </p:pic>
    </p:spTree>
    <p:extLst>
      <p:ext uri="{BB962C8B-B14F-4D97-AF65-F5344CB8AC3E}">
        <p14:creationId xmlns:p14="http://schemas.microsoft.com/office/powerpoint/2010/main" val="3065948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33</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9853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“Countercyclical” &amp; Decreasing Supply </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 name="Picture 1">
            <a:extLst>
              <a:ext uri="{FF2B5EF4-FFF2-40B4-BE49-F238E27FC236}">
                <a16:creationId xmlns:a16="http://schemas.microsoft.com/office/drawing/2014/main" id="{2FDE3729-2C84-1D24-6283-1767602A6CD5}"/>
              </a:ext>
            </a:extLst>
          </p:cNvPr>
          <p:cNvPicPr>
            <a:picLocks noChangeAspect="1"/>
          </p:cNvPicPr>
          <p:nvPr/>
        </p:nvPicPr>
        <p:blipFill>
          <a:blip r:embed="rId5"/>
          <a:stretch>
            <a:fillRect/>
          </a:stretch>
        </p:blipFill>
        <p:spPr>
          <a:xfrm>
            <a:off x="377043" y="1995670"/>
            <a:ext cx="17407103" cy="6542533"/>
          </a:xfrm>
          <a:prstGeom prst="rect">
            <a:avLst/>
          </a:prstGeom>
        </p:spPr>
      </p:pic>
    </p:spTree>
    <p:extLst>
      <p:ext uri="{BB962C8B-B14F-4D97-AF65-F5344CB8AC3E}">
        <p14:creationId xmlns:p14="http://schemas.microsoft.com/office/powerpoint/2010/main" val="101820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34</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9853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“Countercyclical” &amp; Decreasing Supply </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3" name="Picture 2">
            <a:extLst>
              <a:ext uri="{FF2B5EF4-FFF2-40B4-BE49-F238E27FC236}">
                <a16:creationId xmlns:a16="http://schemas.microsoft.com/office/drawing/2014/main" id="{68DCBAE6-F80E-1A6F-3BF8-C097D1EB0642}"/>
              </a:ext>
            </a:extLst>
          </p:cNvPr>
          <p:cNvPicPr>
            <a:picLocks noChangeAspect="1"/>
          </p:cNvPicPr>
          <p:nvPr/>
        </p:nvPicPr>
        <p:blipFill>
          <a:blip r:embed="rId5"/>
          <a:stretch>
            <a:fillRect/>
          </a:stretch>
        </p:blipFill>
        <p:spPr>
          <a:xfrm>
            <a:off x="762777" y="1292917"/>
            <a:ext cx="16762446" cy="8387615"/>
          </a:xfrm>
          <a:prstGeom prst="rect">
            <a:avLst/>
          </a:prstGeom>
        </p:spPr>
      </p:pic>
    </p:spTree>
    <p:extLst>
      <p:ext uri="{BB962C8B-B14F-4D97-AF65-F5344CB8AC3E}">
        <p14:creationId xmlns:p14="http://schemas.microsoft.com/office/powerpoint/2010/main" val="19490900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0" i="0" dirty="0">
                <a:solidFill>
                  <a:srgbClr val="222222"/>
                </a:solidFill>
                <a:effectLst/>
                <a:latin typeface="Exchange"/>
              </a:rPr>
              <a:t>Single-family starts, at an annualized 892,000 homes, were down 18.5% from a year earlier.</a:t>
            </a:r>
            <a:endParaRPr lang="en-US" dirty="0"/>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35</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9853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“Countercyclical” &amp; Decreasing Supply </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 name="Picture 1">
            <a:extLst>
              <a:ext uri="{FF2B5EF4-FFF2-40B4-BE49-F238E27FC236}">
                <a16:creationId xmlns:a16="http://schemas.microsoft.com/office/drawing/2014/main" id="{10975225-0664-7CF6-4D54-7FC6086BB5E0}"/>
              </a:ext>
            </a:extLst>
          </p:cNvPr>
          <p:cNvPicPr>
            <a:picLocks noChangeAspect="1"/>
          </p:cNvPicPr>
          <p:nvPr/>
        </p:nvPicPr>
        <p:blipFill rotWithShape="1">
          <a:blip r:embed="rId5"/>
          <a:srcRect l="24136" t="38249" r="9557" b="1114"/>
          <a:stretch/>
        </p:blipFill>
        <p:spPr>
          <a:xfrm>
            <a:off x="1262242" y="1652337"/>
            <a:ext cx="7881758" cy="8329863"/>
          </a:xfrm>
          <a:prstGeom prst="rect">
            <a:avLst/>
          </a:prstGeom>
        </p:spPr>
      </p:pic>
      <p:sp>
        <p:nvSpPr>
          <p:cNvPr id="5" name="TextBox 4">
            <a:extLst>
              <a:ext uri="{FF2B5EF4-FFF2-40B4-BE49-F238E27FC236}">
                <a16:creationId xmlns:a16="http://schemas.microsoft.com/office/drawing/2014/main" id="{89F15756-127E-4EA2-DB7C-F82EDB273F9B}"/>
              </a:ext>
            </a:extLst>
          </p:cNvPr>
          <p:cNvSpPr txBox="1"/>
          <p:nvPr/>
        </p:nvSpPr>
        <p:spPr>
          <a:xfrm>
            <a:off x="9641305" y="1860884"/>
            <a:ext cx="6593306" cy="2554545"/>
          </a:xfrm>
          <a:prstGeom prst="rect">
            <a:avLst/>
          </a:prstGeom>
          <a:noFill/>
        </p:spPr>
        <p:txBody>
          <a:bodyPr wrap="square" rtlCol="0">
            <a:spAutoFit/>
          </a:bodyPr>
          <a:lstStyle/>
          <a:p>
            <a:pPr marL="285750" indent="-285750">
              <a:buFont typeface="Arial" panose="020B0604020202020204" pitchFamily="34" charset="0"/>
              <a:buChar char="•"/>
            </a:pPr>
            <a:r>
              <a:rPr lang="en-US" sz="4000" b="0" i="0" dirty="0">
                <a:solidFill>
                  <a:schemeClr val="bg1"/>
                </a:solidFill>
                <a:effectLst/>
                <a:latin typeface="Garamond" panose="02020404030301010803" pitchFamily="18" charset="0"/>
              </a:rPr>
              <a:t>Single-family starts, at an annualized 892,000 homes, were down 18.5% from a year earlier. WSJ</a:t>
            </a:r>
            <a:endParaRPr lang="en-US" sz="4000" dirty="0">
              <a:solidFill>
                <a:schemeClr val="bg1"/>
              </a:solidFill>
              <a:latin typeface="Garamond" panose="02020404030301010803" pitchFamily="18" charset="0"/>
            </a:endParaRPr>
          </a:p>
        </p:txBody>
      </p:sp>
    </p:spTree>
    <p:extLst>
      <p:ext uri="{BB962C8B-B14F-4D97-AF65-F5344CB8AC3E}">
        <p14:creationId xmlns:p14="http://schemas.microsoft.com/office/powerpoint/2010/main" val="839554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36</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17262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Why do developers prefer A and B class apartments over class C ? </a:t>
            </a:r>
          </a:p>
          <a:p>
            <a:pPr marL="0" marR="0" lvl="0" indent="0" algn="l" rtl="0">
              <a:spcBef>
                <a:spcPts val="0"/>
              </a:spcBef>
              <a:spcAft>
                <a:spcPts val="0"/>
              </a:spcAft>
              <a:buNone/>
            </a:pPr>
            <a:endParaRPr lang="en-US" sz="28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2800" b="1" dirty="0">
                <a:solidFill>
                  <a:schemeClr val="bg1"/>
                </a:solidFill>
                <a:latin typeface="Garamond" panose="02020404030301010803" pitchFamily="18" charset="0"/>
                <a:cs typeface="Calibri"/>
                <a:sym typeface="Calibri"/>
              </a:rPr>
              <a:t>The same reason the best oranges are not in Florida : the third law of demand (</a:t>
            </a:r>
            <a:r>
              <a:rPr lang="en-US" sz="2800" b="1" dirty="0" err="1">
                <a:solidFill>
                  <a:schemeClr val="bg1"/>
                </a:solidFill>
                <a:latin typeface="Garamond" panose="02020404030301010803" pitchFamily="18" charset="0"/>
                <a:cs typeface="Calibri"/>
                <a:sym typeface="Calibri"/>
              </a:rPr>
              <a:t>Alchian</a:t>
            </a:r>
            <a:r>
              <a:rPr lang="en-US" sz="2800" b="1" dirty="0">
                <a:solidFill>
                  <a:schemeClr val="bg1"/>
                </a:solidFill>
                <a:latin typeface="Garamond" panose="02020404030301010803" pitchFamily="18" charset="0"/>
                <a:cs typeface="Calibri"/>
                <a:sym typeface="Calibri"/>
              </a:rPr>
              <a:t>-Allen Effect) </a:t>
            </a:r>
          </a:p>
          <a:p>
            <a:pPr marL="857250" marR="0" lvl="0" indent="-857250" algn="l" rtl="0">
              <a:spcBef>
                <a:spcPts val="0"/>
              </a:spcBef>
              <a:spcAft>
                <a:spcPts val="0"/>
              </a:spcAft>
              <a:buFont typeface="Arial" panose="020B0604020202020204" pitchFamily="34" charset="0"/>
              <a:buChar char="•"/>
            </a:pPr>
            <a:endParaRPr lang="en-US" sz="28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2800" b="1" dirty="0">
                <a:solidFill>
                  <a:schemeClr val="bg1"/>
                </a:solidFill>
                <a:latin typeface="Garamond" panose="02020404030301010803" pitchFamily="18" charset="0"/>
                <a:cs typeface="Calibri"/>
                <a:sym typeface="Calibri"/>
              </a:rPr>
              <a:t>“</a:t>
            </a:r>
            <a:r>
              <a:rPr lang="en-US" sz="2800" b="0" i="0" dirty="0">
                <a:solidFill>
                  <a:schemeClr val="bg1"/>
                </a:solidFill>
                <a:effectLst/>
                <a:latin typeface="Garamond" panose="02020404030301010803" pitchFamily="18" charset="0"/>
              </a:rPr>
              <a:t>It states that when the prices of two substitute goods, such as high and low grades of the same product, are both increased by a fixed per-unit amount such as a transportation cost or a lump-sum tax, consumption will shift toward the higher-grade product.</a:t>
            </a:r>
            <a:r>
              <a:rPr lang="en-US" sz="2800" b="1" i="0" dirty="0">
                <a:solidFill>
                  <a:schemeClr val="bg1"/>
                </a:solidFill>
                <a:effectLst/>
                <a:latin typeface="Garamond" panose="02020404030301010803" pitchFamily="18" charset="0"/>
                <a:cs typeface="Calibri"/>
                <a:sym typeface="Calibri"/>
              </a:rPr>
              <a:t>”</a:t>
            </a:r>
          </a:p>
          <a:p>
            <a:pPr marL="857250" marR="0" lvl="0" indent="-857250" algn="l" rtl="0">
              <a:spcBef>
                <a:spcPts val="0"/>
              </a:spcBef>
              <a:spcAft>
                <a:spcPts val="0"/>
              </a:spcAft>
              <a:buFont typeface="Arial" panose="020B0604020202020204" pitchFamily="34" charset="0"/>
              <a:buChar char="•"/>
            </a:pPr>
            <a:r>
              <a:rPr lang="en-US" sz="2800" b="1" dirty="0">
                <a:solidFill>
                  <a:schemeClr val="bg1"/>
                </a:solidFill>
                <a:latin typeface="Garamond" panose="02020404030301010803" pitchFamily="18" charset="0"/>
                <a:cs typeface="Calibri"/>
                <a:sym typeface="Calibri"/>
              </a:rPr>
              <a:t>In other words, labor costs are the same for doing plumbing, electrical work, painting , etc., for C and A class properties; hence, developing A class becomes relatively cheaper as the fixed costs of development rise. </a:t>
            </a:r>
          </a:p>
          <a:p>
            <a:pPr marL="857250" marR="0" lvl="0" indent="-857250" algn="l" rtl="0">
              <a:spcBef>
                <a:spcPts val="0"/>
              </a:spcBef>
              <a:spcAft>
                <a:spcPts val="0"/>
              </a:spcAft>
              <a:buFont typeface="Arial" panose="020B0604020202020204" pitchFamily="34" charset="0"/>
              <a:buChar char="•"/>
            </a:pPr>
            <a:endParaRPr lang="en-US" sz="28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2800" b="1" dirty="0">
                <a:solidFill>
                  <a:schemeClr val="bg1"/>
                </a:solidFill>
                <a:latin typeface="Garamond" panose="02020404030301010803" pitchFamily="18" charset="0"/>
                <a:cs typeface="Calibri"/>
                <a:sym typeface="Calibri"/>
              </a:rPr>
              <a:t>Because construction costs likely will not fall, C class housing will be chronically undersupplied.</a:t>
            </a:r>
          </a:p>
          <a:p>
            <a:pPr marL="0" marR="0" lvl="0" indent="0" algn="l" rtl="0">
              <a:spcBef>
                <a:spcPts val="0"/>
              </a:spcBef>
              <a:spcAft>
                <a:spcPts val="0"/>
              </a:spcAft>
              <a:buNone/>
            </a:pPr>
            <a:endParaRPr lang="en-US" sz="28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2800" b="1" dirty="0">
                <a:solidFill>
                  <a:schemeClr val="bg1"/>
                </a:solidFill>
                <a:latin typeface="Garamond" panose="02020404030301010803" pitchFamily="18" charset="0"/>
                <a:cs typeface="Calibri"/>
                <a:sym typeface="Calibri"/>
              </a:rPr>
              <a:t>Average income of renters is rising </a:t>
            </a:r>
          </a:p>
          <a:p>
            <a:pPr marL="857250" marR="0" lvl="0" indent="-857250" algn="l" rtl="0">
              <a:spcBef>
                <a:spcPts val="0"/>
              </a:spcBef>
              <a:spcAft>
                <a:spcPts val="0"/>
              </a:spcAft>
              <a:buFont typeface="Arial" panose="020B0604020202020204" pitchFamily="34" charset="0"/>
              <a:buChar char="•"/>
            </a:pPr>
            <a:endParaRPr lang="en-US" sz="28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2800" b="1" dirty="0">
                <a:solidFill>
                  <a:schemeClr val="bg1"/>
                </a:solidFill>
                <a:latin typeface="Garamond" panose="02020404030301010803" pitchFamily="18" charset="0"/>
                <a:cs typeface="Calibri"/>
                <a:sym typeface="Calibri"/>
              </a:rPr>
              <a:t>Accidental Landlords (99% of current mortgages are under 6%) </a:t>
            </a: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1043753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37</a:t>
            </a:fld>
            <a:endParaRPr lang="en-GB" sz="3600">
              <a:solidFill>
                <a:schemeClr val="bg1"/>
              </a:solidFill>
              <a:latin typeface="Garamond" panose="02020404030301010803" pitchFamily="18" charset="0"/>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5" name="Picture 4">
            <a:extLst>
              <a:ext uri="{FF2B5EF4-FFF2-40B4-BE49-F238E27FC236}">
                <a16:creationId xmlns:a16="http://schemas.microsoft.com/office/drawing/2014/main" id="{980014AA-6574-8EF6-205D-96F1D2DB1ECA}"/>
              </a:ext>
            </a:extLst>
          </p:cNvPr>
          <p:cNvPicPr>
            <a:picLocks noChangeAspect="1"/>
          </p:cNvPicPr>
          <p:nvPr/>
        </p:nvPicPr>
        <p:blipFill>
          <a:blip r:embed="rId5"/>
          <a:stretch>
            <a:fillRect/>
          </a:stretch>
        </p:blipFill>
        <p:spPr>
          <a:xfrm>
            <a:off x="261256" y="171482"/>
            <a:ext cx="10921482" cy="8297886"/>
          </a:xfrm>
          <a:prstGeom prst="rect">
            <a:avLst/>
          </a:prstGeom>
        </p:spPr>
      </p:pic>
      <p:pic>
        <p:nvPicPr>
          <p:cNvPr id="6" name="Picture 5">
            <a:extLst>
              <a:ext uri="{FF2B5EF4-FFF2-40B4-BE49-F238E27FC236}">
                <a16:creationId xmlns:a16="http://schemas.microsoft.com/office/drawing/2014/main" id="{BAA5D9B2-AE3A-61EC-B0B2-3F6EBD22246E}"/>
              </a:ext>
            </a:extLst>
          </p:cNvPr>
          <p:cNvPicPr>
            <a:picLocks noChangeAspect="1"/>
          </p:cNvPicPr>
          <p:nvPr/>
        </p:nvPicPr>
        <p:blipFill>
          <a:blip r:embed="rId6"/>
          <a:stretch>
            <a:fillRect/>
          </a:stretch>
        </p:blipFill>
        <p:spPr>
          <a:xfrm>
            <a:off x="8735956" y="1527255"/>
            <a:ext cx="9090179" cy="7546810"/>
          </a:xfrm>
          <a:prstGeom prst="rect">
            <a:avLst/>
          </a:prstGeom>
        </p:spPr>
      </p:pic>
      <p:sp>
        <p:nvSpPr>
          <p:cNvPr id="7" name="TextBox 6">
            <a:extLst>
              <a:ext uri="{FF2B5EF4-FFF2-40B4-BE49-F238E27FC236}">
                <a16:creationId xmlns:a16="http://schemas.microsoft.com/office/drawing/2014/main" id="{39C80F57-B547-0291-E314-A31AFF0EBDE3}"/>
              </a:ext>
            </a:extLst>
          </p:cNvPr>
          <p:cNvSpPr txBox="1"/>
          <p:nvPr/>
        </p:nvSpPr>
        <p:spPr>
          <a:xfrm>
            <a:off x="559189" y="9230553"/>
            <a:ext cx="14147408" cy="646331"/>
          </a:xfrm>
          <a:prstGeom prst="rect">
            <a:avLst/>
          </a:prstGeom>
          <a:noFill/>
        </p:spPr>
        <p:txBody>
          <a:bodyPr wrap="square" rtlCol="0">
            <a:spAutoFit/>
          </a:bodyPr>
          <a:lstStyle/>
          <a:p>
            <a:r>
              <a:rPr lang="en-US" sz="3600" b="1" dirty="0">
                <a:solidFill>
                  <a:srgbClr val="C00000"/>
                </a:solidFill>
              </a:rPr>
              <a:t>Why does this matter for our strategy?  “Crowding down” </a:t>
            </a:r>
          </a:p>
        </p:txBody>
      </p:sp>
    </p:spTree>
    <p:extLst>
      <p:ext uri="{BB962C8B-B14F-4D97-AF65-F5344CB8AC3E}">
        <p14:creationId xmlns:p14="http://schemas.microsoft.com/office/powerpoint/2010/main" val="2131693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38</a:t>
            </a:fld>
            <a:endParaRPr lang="en-GB" sz="3600">
              <a:solidFill>
                <a:schemeClr val="bg1"/>
              </a:solidFill>
              <a:latin typeface="Garamond" panose="02020404030301010803" pitchFamily="18" charset="0"/>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8" name="Picture 7">
            <a:extLst>
              <a:ext uri="{FF2B5EF4-FFF2-40B4-BE49-F238E27FC236}">
                <a16:creationId xmlns:a16="http://schemas.microsoft.com/office/drawing/2014/main" id="{D78E57E3-404D-9B2A-0910-827E77053296}"/>
              </a:ext>
            </a:extLst>
          </p:cNvPr>
          <p:cNvPicPr>
            <a:picLocks noChangeAspect="1"/>
          </p:cNvPicPr>
          <p:nvPr/>
        </p:nvPicPr>
        <p:blipFill>
          <a:blip r:embed="rId5"/>
          <a:stretch>
            <a:fillRect/>
          </a:stretch>
        </p:blipFill>
        <p:spPr>
          <a:xfrm>
            <a:off x="1850665" y="277985"/>
            <a:ext cx="14586670" cy="9206196"/>
          </a:xfrm>
          <a:prstGeom prst="rect">
            <a:avLst/>
          </a:prstGeom>
        </p:spPr>
      </p:pic>
    </p:spTree>
    <p:extLst>
      <p:ext uri="{BB962C8B-B14F-4D97-AF65-F5344CB8AC3E}">
        <p14:creationId xmlns:p14="http://schemas.microsoft.com/office/powerpoint/2010/main" val="2213567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39</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8" y="304800"/>
            <a:ext cx="7764114" cy="944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But, what if single family home values collapse?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I don’t think they will , here are some charts to contrast with the 07-08 crash</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 name="Picture 2" descr="Line chart showing the speed and severity of interest rate hikes from 1988-2023. The 2022-2023 cycle is the fastest and the most severe.">
            <a:extLst>
              <a:ext uri="{FF2B5EF4-FFF2-40B4-BE49-F238E27FC236}">
                <a16:creationId xmlns:a16="http://schemas.microsoft.com/office/drawing/2014/main" id="{D3B9D827-273B-8ACC-D75B-622565CB13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9136" y="111560"/>
            <a:ext cx="8511564" cy="1017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962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295836" y="304799"/>
            <a:ext cx="9628092" cy="115415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The Economic Edge: A reading group for Real Estate Entrepreneurs</a:t>
            </a:r>
            <a:endParaRPr lang="en-US" sz="48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r>
              <a:rPr lang="en-US" sz="3600" b="1" dirty="0">
                <a:solidFill>
                  <a:schemeClr val="bg1"/>
                </a:solidFill>
                <a:latin typeface="Garamond" panose="02020404030301010803" pitchFamily="18" charset="0"/>
                <a:cs typeface="Calibri"/>
                <a:sym typeface="Calibri"/>
              </a:rPr>
              <a:t>Scan the QR code to become a member of our live weekly reading group where Dr. Cartwright leads participants through an economics related book that will help us become better real estate entrepreneurs. </a:t>
            </a:r>
          </a:p>
          <a:p>
            <a:pPr marL="0" marR="0" lvl="0" indent="0" algn="l" rtl="0">
              <a:spcBef>
                <a:spcPts val="0"/>
              </a:spcBef>
              <a:spcAft>
                <a:spcPts val="0"/>
              </a:spcAft>
              <a:buNone/>
            </a:pPr>
            <a:endParaRPr lang="en-US" sz="36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r>
              <a:rPr lang="en-US" sz="4800" b="1" dirty="0">
                <a:solidFill>
                  <a:schemeClr val="bg1"/>
                </a:solidFill>
                <a:latin typeface="Garamond" panose="02020404030301010803" pitchFamily="18" charset="0"/>
                <a:cs typeface="Calibri"/>
                <a:sym typeface="Calibri"/>
              </a:rPr>
              <a:t>Our next book “50 Economics Classics” is a book of 50 essays which summarize the 50 most influential books in the history of Economics. </a:t>
            </a:r>
          </a:p>
          <a:p>
            <a:pPr marL="0" marR="0" lvl="0" indent="0" algn="l" rtl="0">
              <a:spcBef>
                <a:spcPts val="0"/>
              </a:spcBef>
              <a:spcAft>
                <a:spcPts val="0"/>
              </a:spcAft>
              <a:buNone/>
            </a:pPr>
            <a:endParaRPr lang="en-US" sz="4800" b="1" dirty="0">
              <a:solidFill>
                <a:schemeClr val="bg1"/>
              </a:solidFill>
              <a:latin typeface="Garamond" panose="02020404030301010803" pitchFamily="18" charset="0"/>
              <a:cs typeface="Calibri"/>
              <a:sym typeface="Calibri"/>
            </a:endParaRPr>
          </a:p>
          <a:p>
            <a:pPr marL="571500" marR="0" lvl="0" indent="-57150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8171543" y="9589497"/>
            <a:ext cx="1944914" cy="392703"/>
          </a:xfrm>
          <a:prstGeom prst="rect">
            <a:avLst/>
          </a:prstGeom>
        </p:spPr>
      </p:pic>
      <p:pic>
        <p:nvPicPr>
          <p:cNvPr id="2" name="Picture 1">
            <a:extLst>
              <a:ext uri="{FF2B5EF4-FFF2-40B4-BE49-F238E27FC236}">
                <a16:creationId xmlns:a16="http://schemas.microsoft.com/office/drawing/2014/main" id="{1710B3BB-CF48-0051-4C9D-70D756D20647}"/>
              </a:ext>
            </a:extLst>
          </p:cNvPr>
          <p:cNvPicPr>
            <a:picLocks noChangeAspect="1"/>
          </p:cNvPicPr>
          <p:nvPr/>
        </p:nvPicPr>
        <p:blipFill>
          <a:blip r:embed="rId5"/>
          <a:stretch>
            <a:fillRect/>
          </a:stretch>
        </p:blipFill>
        <p:spPr>
          <a:xfrm>
            <a:off x="10092979" y="634479"/>
            <a:ext cx="7772400" cy="4509021"/>
          </a:xfrm>
          <a:prstGeom prst="rect">
            <a:avLst/>
          </a:prstGeom>
        </p:spPr>
      </p:pic>
      <p:pic>
        <p:nvPicPr>
          <p:cNvPr id="5" name="Picture 4" descr="A qr code with a few black squares&#10;&#10;Description automatically generated">
            <a:extLst>
              <a:ext uri="{FF2B5EF4-FFF2-40B4-BE49-F238E27FC236}">
                <a16:creationId xmlns:a16="http://schemas.microsoft.com/office/drawing/2014/main" id="{6FF26570-40F9-6220-3A9D-51ABD87F8E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8819" y="5777979"/>
            <a:ext cx="3737375" cy="3737375"/>
          </a:xfrm>
          <a:prstGeom prst="rect">
            <a:avLst/>
          </a:prstGeom>
        </p:spPr>
      </p:pic>
    </p:spTree>
    <p:extLst>
      <p:ext uri="{BB962C8B-B14F-4D97-AF65-F5344CB8AC3E}">
        <p14:creationId xmlns:p14="http://schemas.microsoft.com/office/powerpoint/2010/main" val="2337338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40</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062063"/>
          </a:xfrm>
          <a:prstGeom prst="rect">
            <a:avLst/>
          </a:prstGeom>
          <a:noFill/>
          <a:ln>
            <a:noFill/>
          </a:ln>
        </p:spPr>
        <p:txBody>
          <a:bodyPr spcFirstLastPara="1" wrap="square" lIns="91425" tIns="45700" rIns="91425" bIns="45700" anchor="t" anchorCtr="0">
            <a:spAutoFit/>
          </a:bodyPr>
          <a:lstStyle/>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6" name="Picture 5">
            <a:extLst>
              <a:ext uri="{FF2B5EF4-FFF2-40B4-BE49-F238E27FC236}">
                <a16:creationId xmlns:a16="http://schemas.microsoft.com/office/drawing/2014/main" id="{12DFCE40-52E8-7F43-4A24-3FC43E9F056C}"/>
              </a:ext>
            </a:extLst>
          </p:cNvPr>
          <p:cNvPicPr>
            <a:picLocks noChangeAspect="1"/>
          </p:cNvPicPr>
          <p:nvPr/>
        </p:nvPicPr>
        <p:blipFill>
          <a:blip r:embed="rId5"/>
          <a:stretch>
            <a:fillRect/>
          </a:stretch>
        </p:blipFill>
        <p:spPr>
          <a:xfrm>
            <a:off x="281621" y="753189"/>
            <a:ext cx="17724758" cy="8525662"/>
          </a:xfrm>
          <a:prstGeom prst="rect">
            <a:avLst/>
          </a:prstGeom>
        </p:spPr>
      </p:pic>
    </p:spTree>
    <p:extLst>
      <p:ext uri="{BB962C8B-B14F-4D97-AF65-F5344CB8AC3E}">
        <p14:creationId xmlns:p14="http://schemas.microsoft.com/office/powerpoint/2010/main" val="18417071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41</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062063"/>
          </a:xfrm>
          <a:prstGeom prst="rect">
            <a:avLst/>
          </a:prstGeom>
          <a:noFill/>
          <a:ln>
            <a:noFill/>
          </a:ln>
        </p:spPr>
        <p:txBody>
          <a:bodyPr spcFirstLastPara="1" wrap="square" lIns="91425" tIns="45700" rIns="91425" bIns="45700" anchor="t" anchorCtr="0">
            <a:spAutoFit/>
          </a:bodyPr>
          <a:lstStyle/>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 name="Picture 1">
            <a:extLst>
              <a:ext uri="{FF2B5EF4-FFF2-40B4-BE49-F238E27FC236}">
                <a16:creationId xmlns:a16="http://schemas.microsoft.com/office/drawing/2014/main" id="{F7212C25-2E2B-6742-77BC-51EF3710D877}"/>
              </a:ext>
            </a:extLst>
          </p:cNvPr>
          <p:cNvPicPr>
            <a:picLocks noChangeAspect="1"/>
          </p:cNvPicPr>
          <p:nvPr/>
        </p:nvPicPr>
        <p:blipFill>
          <a:blip r:embed="rId5"/>
          <a:stretch>
            <a:fillRect/>
          </a:stretch>
        </p:blipFill>
        <p:spPr>
          <a:xfrm>
            <a:off x="35862" y="989045"/>
            <a:ext cx="18010838" cy="7994187"/>
          </a:xfrm>
          <a:prstGeom prst="rect">
            <a:avLst/>
          </a:prstGeom>
        </p:spPr>
      </p:pic>
    </p:spTree>
    <p:extLst>
      <p:ext uri="{BB962C8B-B14F-4D97-AF65-F5344CB8AC3E}">
        <p14:creationId xmlns:p14="http://schemas.microsoft.com/office/powerpoint/2010/main" val="3012056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42</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16031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Multifamily has been historically insulated from technological change: </a:t>
            </a:r>
          </a:p>
          <a:p>
            <a:pPr marL="0" marR="0" lvl="0" indent="0" algn="l" rtl="0">
              <a:spcBef>
                <a:spcPts val="0"/>
              </a:spcBef>
              <a:spcAft>
                <a:spcPts val="0"/>
              </a:spcAft>
              <a:buNone/>
            </a:pPr>
            <a:r>
              <a:rPr lang="en-US" sz="4000" b="1" dirty="0">
                <a:solidFill>
                  <a:schemeClr val="bg1"/>
                </a:solidFill>
                <a:latin typeface="Garamond" panose="02020404030301010803" pitchFamily="18" charset="0"/>
                <a:cs typeface="Calibri"/>
                <a:sym typeface="Calibri"/>
              </a:rPr>
              <a:t>What technology can Apple or Google create to destroy demand for physical space like an apartment? Probably nothing. </a:t>
            </a: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4000" b="1" dirty="0">
                <a:solidFill>
                  <a:schemeClr val="bg1"/>
                </a:solidFill>
                <a:latin typeface="Garamond" panose="02020404030301010803" pitchFamily="18" charset="0"/>
                <a:cs typeface="Calibri"/>
                <a:sym typeface="Calibri"/>
              </a:rPr>
              <a:t>Hotel conversions have a MOAT stronger than traditional multifamily</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r>
              <a:rPr lang="en-US" sz="4000" b="1" dirty="0">
                <a:solidFill>
                  <a:schemeClr val="accent6">
                    <a:lumMod val="75000"/>
                  </a:schemeClr>
                </a:solidFill>
                <a:latin typeface="Garamond" panose="02020404030301010803" pitchFamily="18" charset="0"/>
                <a:cs typeface="Calibri"/>
                <a:sym typeface="Calibri"/>
              </a:rPr>
              <a:t>“The term "economic moat," popularized by Warren Buffett, refers to a business's ability to maintain competitive advantages over its competitors in order to protect its long-term profits and market share. Just like a medieval castle, the moat serves to protect those inside the fortress and their riches from outsiders.”</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2332110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43</a:t>
            </a:fld>
            <a:endParaRPr lang="en-GB" sz="3600">
              <a:solidFill>
                <a:schemeClr val="bg1"/>
              </a:solidFill>
              <a:latin typeface="Garamond" panose="02020404030301010803" pitchFamily="18" charset="0"/>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 name="Picture 1">
            <a:extLst>
              <a:ext uri="{FF2B5EF4-FFF2-40B4-BE49-F238E27FC236}">
                <a16:creationId xmlns:a16="http://schemas.microsoft.com/office/drawing/2014/main" id="{4270FCEB-0458-1FDC-3E31-86DB4E284F8B}"/>
              </a:ext>
            </a:extLst>
          </p:cNvPr>
          <p:cNvPicPr>
            <a:picLocks noChangeAspect="1"/>
          </p:cNvPicPr>
          <p:nvPr/>
        </p:nvPicPr>
        <p:blipFill>
          <a:blip r:embed="rId5"/>
          <a:stretch>
            <a:fillRect/>
          </a:stretch>
        </p:blipFill>
        <p:spPr>
          <a:xfrm>
            <a:off x="3060441" y="306460"/>
            <a:ext cx="11798945" cy="9674079"/>
          </a:xfrm>
          <a:prstGeom prst="rect">
            <a:avLst/>
          </a:prstGeom>
        </p:spPr>
      </p:pic>
    </p:spTree>
    <p:extLst>
      <p:ext uri="{BB962C8B-B14F-4D97-AF65-F5344CB8AC3E}">
        <p14:creationId xmlns:p14="http://schemas.microsoft.com/office/powerpoint/2010/main" val="2201944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44</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10645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Opportunity to Use Creative Financing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4500" b="1" dirty="0">
                <a:solidFill>
                  <a:schemeClr val="bg1"/>
                </a:solidFill>
                <a:latin typeface="Garamond" panose="02020404030301010803" pitchFamily="18" charset="0"/>
                <a:cs typeface="Calibri"/>
                <a:sym typeface="Calibri"/>
              </a:rPr>
              <a:t>It can be difficult to secure permanent debt at acquisition </a:t>
            </a:r>
          </a:p>
          <a:p>
            <a:pPr marL="857250" marR="0" lvl="0" indent="-857250" algn="l" rtl="0">
              <a:spcBef>
                <a:spcPts val="0"/>
              </a:spcBef>
              <a:spcAft>
                <a:spcPts val="0"/>
              </a:spcAft>
              <a:buFont typeface="Arial" panose="020B0604020202020204" pitchFamily="34" charset="0"/>
              <a:buChar char="•"/>
            </a:pPr>
            <a:r>
              <a:rPr lang="en-US" sz="4500" b="1" dirty="0">
                <a:solidFill>
                  <a:schemeClr val="bg1"/>
                </a:solidFill>
                <a:latin typeface="Garamond" panose="02020404030301010803" pitchFamily="18" charset="0"/>
                <a:cs typeface="Calibri"/>
                <a:sym typeface="Calibri"/>
              </a:rPr>
              <a:t>However, some lenders recognize you are buying the asset far below its stabilized value. </a:t>
            </a:r>
          </a:p>
          <a:p>
            <a:pPr marL="857250" marR="0" lvl="0" indent="-857250" algn="l" rtl="0">
              <a:spcBef>
                <a:spcPts val="0"/>
              </a:spcBef>
              <a:spcAft>
                <a:spcPts val="0"/>
              </a:spcAft>
              <a:buFont typeface="Arial" panose="020B0604020202020204" pitchFamily="34" charset="0"/>
              <a:buChar char="•"/>
            </a:pPr>
            <a:r>
              <a:rPr lang="en-US" sz="4500" b="1" dirty="0">
                <a:solidFill>
                  <a:schemeClr val="bg1"/>
                </a:solidFill>
                <a:latin typeface="Garamond" panose="02020404030301010803" pitchFamily="18" charset="0"/>
                <a:cs typeface="Calibri"/>
                <a:sym typeface="Calibri"/>
              </a:rPr>
              <a:t>If you buy below stabilized value, you can get high leverage (and even money for rehab costs)</a:t>
            </a:r>
          </a:p>
          <a:p>
            <a:pPr marL="857250" marR="0" lvl="0" indent="-857250" algn="l" rtl="0">
              <a:spcBef>
                <a:spcPts val="0"/>
              </a:spcBef>
              <a:spcAft>
                <a:spcPts val="0"/>
              </a:spcAft>
              <a:buFont typeface="Arial" panose="020B0604020202020204" pitchFamily="34" charset="0"/>
              <a:buChar char="•"/>
            </a:pPr>
            <a:r>
              <a:rPr lang="en-US" sz="4500" b="1" dirty="0">
                <a:solidFill>
                  <a:schemeClr val="bg1"/>
                </a:solidFill>
                <a:latin typeface="Garamond" panose="02020404030301010803" pitchFamily="18" charset="0"/>
                <a:cs typeface="Calibri"/>
                <a:sym typeface="Calibri"/>
              </a:rPr>
              <a:t>Because the hospitality market is a buyer's market, sellers can be pushed to carry paper in second position. </a:t>
            </a:r>
          </a:p>
          <a:p>
            <a:pPr marL="857250" marR="0" lvl="0" indent="-857250" algn="l" rtl="0">
              <a:spcBef>
                <a:spcPts val="0"/>
              </a:spcBef>
              <a:spcAft>
                <a:spcPts val="0"/>
              </a:spcAft>
              <a:buFont typeface="Arial" panose="020B0604020202020204" pitchFamily="34" charset="0"/>
              <a:buChar char="•"/>
            </a:pPr>
            <a:r>
              <a:rPr lang="en-US" sz="4500" b="1" dirty="0">
                <a:solidFill>
                  <a:schemeClr val="bg1"/>
                </a:solidFill>
                <a:latin typeface="Garamond" panose="02020404030301010803" pitchFamily="18" charset="0"/>
                <a:cs typeface="Calibri"/>
                <a:sym typeface="Calibri"/>
              </a:rPr>
              <a:t>It is still hard to have a capital stack without equity because you need reserves during stabilization period.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1425211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113263"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45</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6796146" cy="110645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CAP Rate Compression: </a:t>
            </a:r>
            <a:r>
              <a:rPr lang="en-US" sz="6000" b="1" i="1" u="sng" dirty="0">
                <a:solidFill>
                  <a:schemeClr val="bg1"/>
                </a:solidFill>
                <a:latin typeface="Garamond" panose="02020404030301010803" pitchFamily="18" charset="0"/>
                <a:cs typeface="Calibri"/>
                <a:sym typeface="Calibri"/>
              </a:rPr>
              <a:t>this is a financial conversion and a physical conversion</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4500" dirty="0">
                <a:solidFill>
                  <a:schemeClr val="bg1"/>
                </a:solidFill>
                <a:latin typeface="Garamond" panose="02020404030301010803" pitchFamily="18" charset="0"/>
                <a:cs typeface="Calibri"/>
                <a:sym typeface="Calibri"/>
              </a:rPr>
              <a:t>Hotels typically trade on revenue because profitability is heavily dependent on management performance.  </a:t>
            </a:r>
          </a:p>
          <a:p>
            <a:pPr marL="857250" marR="0" lvl="0" indent="-857250" algn="l" rtl="0">
              <a:spcBef>
                <a:spcPts val="0"/>
              </a:spcBef>
              <a:spcAft>
                <a:spcPts val="0"/>
              </a:spcAft>
              <a:buFont typeface="Arial" panose="020B0604020202020204" pitchFamily="34" charset="0"/>
              <a:buChar char="•"/>
            </a:pPr>
            <a:r>
              <a:rPr lang="en-US" sz="4500" dirty="0">
                <a:solidFill>
                  <a:schemeClr val="bg1"/>
                </a:solidFill>
                <a:latin typeface="Garamond" panose="02020404030301010803" pitchFamily="18" charset="0"/>
                <a:cs typeface="Calibri"/>
                <a:sym typeface="Calibri"/>
              </a:rPr>
              <a:t>However, if traded on a cap rate they are in the low to mid teens. </a:t>
            </a:r>
          </a:p>
          <a:p>
            <a:pPr marL="857250" marR="0" lvl="0" indent="-857250" algn="l" rtl="0">
              <a:spcBef>
                <a:spcPts val="0"/>
              </a:spcBef>
              <a:spcAft>
                <a:spcPts val="0"/>
              </a:spcAft>
              <a:buFont typeface="Arial" panose="020B0604020202020204" pitchFamily="34" charset="0"/>
              <a:buChar char="•"/>
            </a:pPr>
            <a:r>
              <a:rPr lang="en-US" sz="4500" dirty="0">
                <a:solidFill>
                  <a:schemeClr val="bg1"/>
                </a:solidFill>
                <a:latin typeface="Garamond" panose="02020404030301010803" pitchFamily="18" charset="0"/>
                <a:cs typeface="Calibri"/>
                <a:sym typeface="Calibri"/>
              </a:rPr>
              <a:t>Major multifamily markets trade for 5-6% and sometimes 6-8% for C class. </a:t>
            </a:r>
          </a:p>
          <a:p>
            <a:pPr marL="857250" marR="0" lvl="0" indent="-857250" algn="l" rtl="0">
              <a:spcBef>
                <a:spcPts val="0"/>
              </a:spcBef>
              <a:spcAft>
                <a:spcPts val="0"/>
              </a:spcAft>
              <a:buFont typeface="Arial" panose="020B0604020202020204" pitchFamily="34" charset="0"/>
              <a:buChar char="•"/>
            </a:pPr>
            <a:r>
              <a:rPr lang="en-US" sz="4500" b="1" dirty="0">
                <a:solidFill>
                  <a:schemeClr val="bg1"/>
                </a:solidFill>
                <a:latin typeface="Garamond" panose="02020404030301010803" pitchFamily="18" charset="0"/>
                <a:cs typeface="Calibri"/>
                <a:sym typeface="Calibri"/>
              </a:rPr>
              <a:t>The CAP rate compression is the source of BOTH high upside and limited downside. </a:t>
            </a:r>
          </a:p>
          <a:p>
            <a:pPr marL="857250" marR="0" lvl="0" indent="-857250" algn="l" rtl="0">
              <a:spcBef>
                <a:spcPts val="0"/>
              </a:spcBef>
              <a:spcAft>
                <a:spcPts val="0"/>
              </a:spcAft>
              <a:buFont typeface="Arial" panose="020B0604020202020204" pitchFamily="34" charset="0"/>
              <a:buChar char="•"/>
            </a:pPr>
            <a:r>
              <a:rPr lang="en-US" sz="4500" b="1" dirty="0">
                <a:solidFill>
                  <a:srgbClr val="B08944"/>
                </a:solidFill>
                <a:latin typeface="Garamond" panose="02020404030301010803" pitchFamily="18" charset="0"/>
                <a:cs typeface="Calibri"/>
                <a:sym typeface="Calibri"/>
              </a:rPr>
              <a:t>Recall, caprates can rise on multifamily, but it would be extremely unlikely for this to happen on a hotel conversion</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spTree>
    <p:extLst>
      <p:ext uri="{BB962C8B-B14F-4D97-AF65-F5344CB8AC3E}">
        <p14:creationId xmlns:p14="http://schemas.microsoft.com/office/powerpoint/2010/main" val="7110679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46</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462099" y="304800"/>
            <a:ext cx="17183875"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A slight Detour: Don’t fall for the “Resulting Bias” when evaluating other operators  </a:t>
            </a:r>
          </a:p>
          <a:p>
            <a:pPr marR="0" lvl="0" algn="l" rtl="0">
              <a:spcBef>
                <a:spcPts val="0"/>
              </a:spcBef>
              <a:spcAft>
                <a:spcPts val="0"/>
              </a:spcAft>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Tx/>
              <a:buChar char="-"/>
            </a:pPr>
            <a:endParaRPr lang="en-US" sz="6000" b="1"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8171543" y="9589497"/>
            <a:ext cx="1944914" cy="392703"/>
          </a:xfrm>
          <a:prstGeom prst="rect">
            <a:avLst/>
          </a:prstGeom>
        </p:spPr>
      </p:pic>
      <p:pic>
        <p:nvPicPr>
          <p:cNvPr id="2" name="Picture 1">
            <a:extLst>
              <a:ext uri="{FF2B5EF4-FFF2-40B4-BE49-F238E27FC236}">
                <a16:creationId xmlns:a16="http://schemas.microsoft.com/office/drawing/2014/main" id="{2A84DC9F-CE53-3DD3-E75A-EC32B3F98B8E}"/>
              </a:ext>
            </a:extLst>
          </p:cNvPr>
          <p:cNvPicPr>
            <a:picLocks noChangeAspect="1"/>
          </p:cNvPicPr>
          <p:nvPr/>
        </p:nvPicPr>
        <p:blipFill rotWithShape="1">
          <a:blip r:embed="rId5"/>
          <a:srcRect r="7831" b="27398"/>
          <a:stretch/>
        </p:blipFill>
        <p:spPr>
          <a:xfrm>
            <a:off x="462098" y="2378387"/>
            <a:ext cx="14874155" cy="7582312"/>
          </a:xfrm>
          <a:prstGeom prst="rect">
            <a:avLst/>
          </a:prstGeom>
        </p:spPr>
      </p:pic>
    </p:spTree>
    <p:extLst>
      <p:ext uri="{BB962C8B-B14F-4D97-AF65-F5344CB8AC3E}">
        <p14:creationId xmlns:p14="http://schemas.microsoft.com/office/powerpoint/2010/main" val="41988005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47</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92948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Long term debt options </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571500" marR="0" lvl="0" indent="-571500" algn="l" rtl="0">
              <a:spcBef>
                <a:spcPts val="0"/>
              </a:spcBef>
              <a:spcAft>
                <a:spcPts val="0"/>
              </a:spcAft>
              <a:buFont typeface="Arial" panose="020B0604020202020204" pitchFamily="34" charset="0"/>
              <a:buChar char="•"/>
            </a:pPr>
            <a:r>
              <a:rPr lang="en-US" sz="5000" b="1" dirty="0">
                <a:solidFill>
                  <a:schemeClr val="bg1"/>
                </a:solidFill>
                <a:latin typeface="Garamond" panose="02020404030301010803" pitchFamily="18" charset="0"/>
                <a:cs typeface="Calibri"/>
                <a:sym typeface="Calibri"/>
              </a:rPr>
              <a:t>Fannie Mae and Freddie Mac are obligated to loan money to multifamily operators (approximately $450B per year) </a:t>
            </a:r>
          </a:p>
          <a:p>
            <a:pPr marL="571500" marR="0" lvl="0" indent="-571500" algn="l" rtl="0">
              <a:spcBef>
                <a:spcPts val="0"/>
              </a:spcBef>
              <a:spcAft>
                <a:spcPts val="0"/>
              </a:spcAft>
              <a:buFont typeface="Arial" panose="020B0604020202020204" pitchFamily="34" charset="0"/>
              <a:buChar char="•"/>
            </a:pPr>
            <a:endParaRPr lang="en-US" sz="5000" b="1" dirty="0">
              <a:solidFill>
                <a:schemeClr val="bg1"/>
              </a:solidFill>
              <a:latin typeface="Garamond" panose="02020404030301010803" pitchFamily="18" charset="0"/>
              <a:cs typeface="Calibri"/>
              <a:sym typeface="Calibri"/>
            </a:endParaRPr>
          </a:p>
          <a:p>
            <a:pPr marL="1028700" lvl="1" indent="-571500">
              <a:buFont typeface="Arial" panose="020B0604020202020204" pitchFamily="34" charset="0"/>
              <a:buChar char="•"/>
            </a:pPr>
            <a:r>
              <a:rPr lang="en-US" sz="5000" b="1" dirty="0">
                <a:solidFill>
                  <a:schemeClr val="bg1"/>
                </a:solidFill>
                <a:latin typeface="Garamond" panose="02020404030301010803" pitchFamily="18" charset="0"/>
                <a:cs typeface="Calibri"/>
                <a:sym typeface="Calibri"/>
              </a:rPr>
              <a:t>There is no equivalent for hotel owners </a:t>
            </a:r>
          </a:p>
          <a:p>
            <a:pPr marL="1028700" lvl="1" indent="-571500">
              <a:buFont typeface="Arial" panose="020B0604020202020204" pitchFamily="34" charset="0"/>
              <a:buChar char="•"/>
            </a:pPr>
            <a:endParaRPr lang="en-US" sz="5000" b="1" dirty="0">
              <a:solidFill>
                <a:schemeClr val="bg1"/>
              </a:solidFill>
              <a:latin typeface="Garamond" panose="02020404030301010803" pitchFamily="18" charset="0"/>
              <a:cs typeface="Calibri"/>
              <a:sym typeface="Calibri"/>
            </a:endParaRPr>
          </a:p>
          <a:p>
            <a:pPr marL="1028700" lvl="1" indent="-571500">
              <a:buFont typeface="Arial" panose="020B0604020202020204" pitchFamily="34" charset="0"/>
              <a:buChar char="•"/>
            </a:pPr>
            <a:r>
              <a:rPr lang="en-US" sz="5000" b="1" dirty="0">
                <a:solidFill>
                  <a:schemeClr val="bg1"/>
                </a:solidFill>
                <a:latin typeface="Garamond" panose="02020404030301010803" pitchFamily="18" charset="0"/>
                <a:cs typeface="Calibri"/>
                <a:sym typeface="Calibri"/>
              </a:rPr>
              <a:t>Freddie Mac properties get priced based on an “affordability score”  - class C properties will can get better terms than class B. </a:t>
            </a: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25410707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48</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12953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Monthly cashflow</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Opportunity to operate as both extended stay and multifamily</a:t>
            </a: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High occupancy rates </a:t>
            </a: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Lower turnover rates </a:t>
            </a: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Opportunity to bill for insurance, internet, and other amenities – all of which increase the NOI.  </a:t>
            </a:r>
          </a:p>
          <a:p>
            <a:pPr marL="857250" marR="0" lvl="0" indent="-85725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2030139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49</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114281"/>
            <a:ext cx="15827059" cy="140653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Opportunity to better tenants’ lives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4800" b="1" dirty="0">
                <a:solidFill>
                  <a:schemeClr val="bg1"/>
                </a:solidFill>
                <a:latin typeface="Garamond" panose="02020404030301010803" pitchFamily="18" charset="0"/>
                <a:cs typeface="Calibri"/>
                <a:sym typeface="Calibri"/>
              </a:rPr>
              <a:t>Let me tell you why I decided to study &amp; teach Economics </a:t>
            </a:r>
          </a:p>
          <a:p>
            <a:pPr marL="857250" marR="0" lvl="0" indent="-857250" algn="l" rtl="0">
              <a:spcBef>
                <a:spcPts val="0"/>
              </a:spcBef>
              <a:spcAft>
                <a:spcPts val="0"/>
              </a:spcAft>
              <a:buFont typeface="Arial" panose="020B0604020202020204" pitchFamily="34" charset="0"/>
              <a:buChar char="•"/>
            </a:pPr>
            <a:endParaRPr lang="en-US" sz="48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4800" b="1" dirty="0">
                <a:solidFill>
                  <a:schemeClr val="bg1"/>
                </a:solidFill>
                <a:latin typeface="Garamond" panose="02020404030301010803" pitchFamily="18" charset="0"/>
                <a:cs typeface="Calibri"/>
                <a:sym typeface="Calibri"/>
              </a:rPr>
              <a:t>We don’t want young people to think the economy is rigged against them</a:t>
            </a:r>
          </a:p>
          <a:p>
            <a:pPr marL="857250" marR="0" lvl="0" indent="-857250" algn="l" rtl="0">
              <a:spcBef>
                <a:spcPts val="0"/>
              </a:spcBef>
              <a:spcAft>
                <a:spcPts val="0"/>
              </a:spcAft>
              <a:buFont typeface="Arial" panose="020B0604020202020204" pitchFamily="34" charset="0"/>
              <a:buChar char="•"/>
            </a:pPr>
            <a:endParaRPr lang="en-US" sz="48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4800" b="1" dirty="0">
                <a:solidFill>
                  <a:schemeClr val="bg1"/>
                </a:solidFill>
                <a:latin typeface="Garamond" panose="02020404030301010803" pitchFamily="18" charset="0"/>
                <a:cs typeface="Calibri"/>
                <a:sym typeface="Calibri"/>
              </a:rPr>
              <a:t>Creating more affordable housing motivates us – what will cause you to keep going when things go wrong?</a:t>
            </a:r>
          </a:p>
          <a:p>
            <a:pPr marR="0" lvl="0" algn="l" rtl="0">
              <a:spcBef>
                <a:spcPts val="0"/>
              </a:spcBef>
              <a:spcAft>
                <a:spcPts val="0"/>
              </a:spcAft>
            </a:pPr>
            <a:endParaRPr lang="en-US" sz="48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4800" b="1" dirty="0">
                <a:solidFill>
                  <a:schemeClr val="bg1"/>
                </a:solidFill>
                <a:latin typeface="Garamond" panose="02020404030301010803" pitchFamily="18" charset="0"/>
                <a:cs typeface="Calibri"/>
                <a:sym typeface="Calibri"/>
              </a:rPr>
              <a:t>We want to help people live a life beyond their 5 senses. </a:t>
            </a:r>
          </a:p>
          <a:p>
            <a:pPr marR="0" lvl="0" algn="l" rtl="0">
              <a:spcBef>
                <a:spcPts val="0"/>
              </a:spcBef>
              <a:spcAft>
                <a:spcPts val="0"/>
              </a:spcAft>
            </a:pPr>
            <a:endParaRPr lang="en-US" sz="6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 </a:t>
            </a:r>
          </a:p>
          <a:p>
            <a:pPr marL="857250" marR="0" lvl="0" indent="-857250" algn="l" rtl="0">
              <a:spcBef>
                <a:spcPts val="0"/>
              </a:spcBef>
              <a:spcAft>
                <a:spcPts val="0"/>
              </a:spcAft>
              <a:buFont typeface="Arial" panose="020B0604020202020204" pitchFamily="34" charset="0"/>
              <a:buChar char="•"/>
            </a:pPr>
            <a:endParaRPr lang="en-US" sz="4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endParaRPr lang="en-US" sz="4000" b="1"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1225564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5</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295835" y="304799"/>
            <a:ext cx="17750865" cy="72942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The Economic Edge: A reading group for Real Estate Entrepreneurs</a:t>
            </a:r>
          </a:p>
          <a:p>
            <a:pPr marL="0" marR="0" lvl="0" indent="0" algn="l" rtl="0">
              <a:spcBef>
                <a:spcPts val="0"/>
              </a:spcBef>
              <a:spcAft>
                <a:spcPts val="0"/>
              </a:spcAft>
              <a:buNone/>
            </a:pPr>
            <a:endParaRPr lang="en-US" sz="4800" b="1" dirty="0">
              <a:solidFill>
                <a:schemeClr val="bg1"/>
              </a:solidFill>
              <a:latin typeface="Garamond" panose="02020404030301010803" pitchFamily="18" charset="0"/>
              <a:cs typeface="Calibri"/>
              <a:sym typeface="Calibri"/>
            </a:endParaRPr>
          </a:p>
          <a:p>
            <a:r>
              <a:rPr lang="en-US" sz="4800" b="1" dirty="0">
                <a:solidFill>
                  <a:schemeClr val="bg1"/>
                </a:solidFill>
                <a:latin typeface="Garamond" panose="02020404030301010803" pitchFamily="18" charset="0"/>
                <a:cs typeface="Calibri"/>
                <a:sym typeface="Calibri"/>
              </a:rPr>
              <a:t>Membership includes access to live weekly meetings, access to archives of meeting recordings, supplemental readings, discussion questions and exercises, and access to an online community with all other reading group members. Membership can be canceled anytime. </a:t>
            </a:r>
          </a:p>
          <a:p>
            <a:pPr marL="571500" marR="0" lvl="0" indent="-571500" algn="l" rtl="0">
              <a:spcBef>
                <a:spcPts val="0"/>
              </a:spcBef>
              <a:spcAft>
                <a:spcPts val="0"/>
              </a:spcAft>
              <a:buFont typeface="Arial" panose="020B0604020202020204" pitchFamily="34" charset="0"/>
              <a:buChar char="•"/>
            </a:pPr>
            <a:endParaRPr lang="en-US" sz="6000" b="1"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8171543" y="9589497"/>
            <a:ext cx="1944914" cy="392703"/>
          </a:xfrm>
          <a:prstGeom prst="rect">
            <a:avLst/>
          </a:prstGeom>
        </p:spPr>
      </p:pic>
    </p:spTree>
    <p:extLst>
      <p:ext uri="{BB962C8B-B14F-4D97-AF65-F5344CB8AC3E}">
        <p14:creationId xmlns:p14="http://schemas.microsoft.com/office/powerpoint/2010/main" val="2115327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5FB2CB-2A4B-B2F4-3128-807EED428799}"/>
              </a:ext>
            </a:extLst>
          </p:cNvPr>
          <p:cNvSpPr/>
          <p:nvPr/>
        </p:nvSpPr>
        <p:spPr>
          <a:xfrm>
            <a:off x="0" y="2"/>
            <a:ext cx="7767687" cy="8546232"/>
          </a:xfrm>
          <a:prstGeom prst="rect">
            <a:avLst/>
          </a:prstGeom>
          <a:solidFill>
            <a:srgbClr val="1A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nvGrpSpPr>
          <p:cNvPr id="4" name="Group 3">
            <a:extLst>
              <a:ext uri="{FF2B5EF4-FFF2-40B4-BE49-F238E27FC236}">
                <a16:creationId xmlns:a16="http://schemas.microsoft.com/office/drawing/2014/main" id="{DC40D365-E06B-EC5A-3C07-B2B16801620D}"/>
              </a:ext>
            </a:extLst>
          </p:cNvPr>
          <p:cNvGrpSpPr/>
          <p:nvPr/>
        </p:nvGrpSpPr>
        <p:grpSpPr>
          <a:xfrm>
            <a:off x="1195386" y="0"/>
            <a:ext cx="8977314" cy="7200900"/>
            <a:chOff x="2509157" y="-157843"/>
            <a:chExt cx="7173686" cy="7173686"/>
          </a:xfrm>
        </p:grpSpPr>
        <p:sp>
          <p:nvSpPr>
            <p:cNvPr id="5" name="Oval 4">
              <a:extLst>
                <a:ext uri="{FF2B5EF4-FFF2-40B4-BE49-F238E27FC236}">
                  <a16:creationId xmlns:a16="http://schemas.microsoft.com/office/drawing/2014/main" id="{0CD9A9D8-E52B-A1E2-2D38-7BF20296670B}"/>
                </a:ext>
              </a:extLst>
            </p:cNvPr>
            <p:cNvSpPr/>
            <p:nvPr/>
          </p:nvSpPr>
          <p:spPr>
            <a:xfrm>
              <a:off x="2509157" y="-157843"/>
              <a:ext cx="7173686" cy="7173686"/>
            </a:xfrm>
            <a:prstGeom prst="rect">
              <a:avLst/>
            </a:prstGeom>
            <a:solidFill>
              <a:srgbClr val="ECF0F3"/>
            </a:solidFill>
            <a:ln>
              <a:noFill/>
            </a:ln>
            <a:effectLst>
              <a:outerShdw blurRad="406400" dist="2286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Oval 5">
              <a:extLst>
                <a:ext uri="{FF2B5EF4-FFF2-40B4-BE49-F238E27FC236}">
                  <a16:creationId xmlns:a16="http://schemas.microsoft.com/office/drawing/2014/main" id="{4185A6E0-4C17-D2FA-9EDB-A55EE9570F7E}"/>
                </a:ext>
              </a:extLst>
            </p:cNvPr>
            <p:cNvSpPr/>
            <p:nvPr/>
          </p:nvSpPr>
          <p:spPr>
            <a:xfrm>
              <a:off x="2509157" y="-157843"/>
              <a:ext cx="7173686" cy="7173686"/>
            </a:xfrm>
            <a:prstGeom prst="rect">
              <a:avLst/>
            </a:prstGeom>
            <a:solidFill>
              <a:schemeClr val="bg1"/>
            </a:solidFill>
            <a:ln>
              <a:solidFill>
                <a:srgbClr val="B08944"/>
              </a:solidFill>
            </a:ln>
            <a:effectLst>
              <a:outerShdw blurRad="254000" dist="190500" dir="13500000" sx="98000" sy="98000" algn="br" rotWithShape="0">
                <a:schemeClr val="bg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17" name="Picture Placeholder 16" descr="A picture containing text, sky, outdoor, sign&#10;&#10;Description automatically generated">
            <a:extLst>
              <a:ext uri="{FF2B5EF4-FFF2-40B4-BE49-F238E27FC236}">
                <a16:creationId xmlns:a16="http://schemas.microsoft.com/office/drawing/2014/main" id="{EDAE40E8-363F-490B-B464-F92A135C59A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233" r="6233"/>
          <a:stretch/>
        </p:blipFill>
        <p:spPr>
          <a:xfrm>
            <a:off x="1700213" y="592138"/>
            <a:ext cx="7900987" cy="6016625"/>
          </a:xfrm>
          <a:prstGeom prst="rect">
            <a:avLst/>
          </a:prstGeom>
          <a:pattFill prst="pct5">
            <a:fgClr>
              <a:srgbClr val="B08944"/>
            </a:fgClr>
            <a:bgClr>
              <a:srgbClr val="B08944"/>
            </a:bgClr>
          </a:pattFill>
          <a:ln>
            <a:solidFill>
              <a:srgbClr val="B08944"/>
            </a:solidFill>
          </a:ln>
        </p:spPr>
      </p:pic>
      <p:sp>
        <p:nvSpPr>
          <p:cNvPr id="21" name="Rectangle: Rounded Corners 5">
            <a:extLst>
              <a:ext uri="{FF2B5EF4-FFF2-40B4-BE49-F238E27FC236}">
                <a16:creationId xmlns:a16="http://schemas.microsoft.com/office/drawing/2014/main" id="{A2527620-F82B-4663-B9F7-EC807DB412EA}"/>
              </a:ext>
            </a:extLst>
          </p:cNvPr>
          <p:cNvSpPr/>
          <p:nvPr/>
        </p:nvSpPr>
        <p:spPr>
          <a:xfrm>
            <a:off x="1695293" y="5544457"/>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marL="0" marR="0" lvl="0" indent="0" algn="ctr" rtl="0">
              <a:spcBef>
                <a:spcPts val="0"/>
              </a:spcBef>
              <a:spcAft>
                <a:spcPts val="0"/>
              </a:spcAft>
              <a:buNone/>
            </a:pP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Resilient to technology market disruptors- </a:t>
            </a:r>
            <a:r>
              <a:rPr lang="en-US" sz="2000"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Calibri"/>
              </a:rPr>
              <a:t>Natural moat via construction costs</a:t>
            </a:r>
            <a:endPar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2" name="Rectangle: Rounded Corners 5">
            <a:extLst>
              <a:ext uri="{FF2B5EF4-FFF2-40B4-BE49-F238E27FC236}">
                <a16:creationId xmlns:a16="http://schemas.microsoft.com/office/drawing/2014/main" id="{9DCD365D-60E8-40E1-ABFE-4817D760205C}"/>
              </a:ext>
            </a:extLst>
          </p:cNvPr>
          <p:cNvSpPr/>
          <p:nvPr/>
        </p:nvSpPr>
        <p:spPr>
          <a:xfrm>
            <a:off x="5661278" y="5544457"/>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marL="0" marR="0" lvl="0" indent="0" algn="ctr" rtl="0">
              <a:spcBef>
                <a:spcPts val="0"/>
              </a:spcBef>
              <a:spcAft>
                <a:spcPts val="0"/>
              </a:spcAft>
              <a:buNone/>
            </a:pP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Recession resistant &amp; countercyclical –</a:t>
            </a:r>
            <a:r>
              <a:rPr lang="en-US" sz="2000"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Calibri"/>
              </a:rPr>
              <a:t> an inferior good</a:t>
            </a:r>
            <a:endPar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3" name="Rectangle: Rounded Corners 5">
            <a:extLst>
              <a:ext uri="{FF2B5EF4-FFF2-40B4-BE49-F238E27FC236}">
                <a16:creationId xmlns:a16="http://schemas.microsoft.com/office/drawing/2014/main" id="{D7A4ED56-F15E-4A29-BCB2-A1379A745348}"/>
              </a:ext>
            </a:extLst>
          </p:cNvPr>
          <p:cNvSpPr/>
          <p:nvPr/>
        </p:nvSpPr>
        <p:spPr>
          <a:xfrm>
            <a:off x="9627264" y="5544457"/>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marL="0" marR="0" lvl="0" indent="0" algn="ctr" rtl="0">
              <a:spcBef>
                <a:spcPts val="0"/>
              </a:spcBef>
              <a:spcAft>
                <a:spcPts val="0"/>
              </a:spcAft>
              <a:buNone/>
            </a:pPr>
            <a:r>
              <a:rPr lang="en-US"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Monthly cashflow –</a:t>
            </a:r>
            <a:r>
              <a:rPr lang="en-US"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Calibri"/>
              </a:rPr>
              <a:t> additional opportunities for cashflow via add on services</a:t>
            </a:r>
            <a:endParaRPr lang="en-US"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24" name="Rectangle: Rounded Corners 5">
            <a:extLst>
              <a:ext uri="{FF2B5EF4-FFF2-40B4-BE49-F238E27FC236}">
                <a16:creationId xmlns:a16="http://schemas.microsoft.com/office/drawing/2014/main" id="{75CCD68D-AFFF-42B0-B7E1-5A848F512B1A}"/>
              </a:ext>
            </a:extLst>
          </p:cNvPr>
          <p:cNvSpPr/>
          <p:nvPr/>
        </p:nvSpPr>
        <p:spPr>
          <a:xfrm>
            <a:off x="13593248" y="5544457"/>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algn="ctr"/>
            <a:r>
              <a:rPr lang="en-US"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Opportunity to improve customers lives – </a:t>
            </a:r>
            <a:r>
              <a:rPr lang="en-US"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Calibri"/>
              </a:rPr>
              <a:t>provide a badly needed product via free markets</a:t>
            </a:r>
            <a:endParaRPr lang="en-US"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25" name="Google Shape;138;p1">
            <a:extLst>
              <a:ext uri="{FF2B5EF4-FFF2-40B4-BE49-F238E27FC236}">
                <a16:creationId xmlns:a16="http://schemas.microsoft.com/office/drawing/2014/main" id="{AA93770B-B2C5-4AFE-BE06-8EB220ECA11C}"/>
              </a:ext>
            </a:extLst>
          </p:cNvPr>
          <p:cNvPicPr preferRelativeResize="0"/>
          <p:nvPr/>
        </p:nvPicPr>
        <p:blipFill rotWithShape="1">
          <a:blip r:embed="rId3"/>
          <a:srcRect l="11383" t="62051" r="11456" b="22370"/>
          <a:stretch/>
        </p:blipFill>
        <p:spPr>
          <a:xfrm>
            <a:off x="8171543" y="9589497"/>
            <a:ext cx="1944914" cy="392703"/>
          </a:xfrm>
          <a:prstGeom prst="rect">
            <a:avLst/>
          </a:prstGeom>
        </p:spPr>
      </p:pic>
      <p:sp>
        <p:nvSpPr>
          <p:cNvPr id="26" name="Slide Number Placeholder 7">
            <a:extLst>
              <a:ext uri="{FF2B5EF4-FFF2-40B4-BE49-F238E27FC236}">
                <a16:creationId xmlns:a16="http://schemas.microsoft.com/office/drawing/2014/main" id="{13DC757B-2C32-4D00-9007-69F6B5562A30}"/>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rgbClr val="C2A062"/>
                </a:solidFill>
                <a:latin typeface="Garamond" panose="02020404030301010803" pitchFamily="18" charset="0"/>
              </a:rPr>
              <a:pPr algn="r"/>
              <a:t>50</a:t>
            </a:fld>
            <a:endParaRPr lang="en-GB" sz="3600">
              <a:solidFill>
                <a:srgbClr val="C2A062"/>
              </a:solidFill>
              <a:latin typeface="Garamond" panose="02020404030301010803" pitchFamily="18" charset="0"/>
            </a:endParaRPr>
          </a:p>
        </p:txBody>
      </p:sp>
      <p:pic>
        <p:nvPicPr>
          <p:cNvPr id="36" name="Graphic 35">
            <a:extLst>
              <a:ext uri="{FF2B5EF4-FFF2-40B4-BE49-F238E27FC236}">
                <a16:creationId xmlns:a16="http://schemas.microsoft.com/office/drawing/2014/main" id="{E1B86F61-B124-4924-B11E-5E118B9AD4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87404" y="6183087"/>
            <a:ext cx="1137556" cy="1137554"/>
          </a:xfrm>
          <a:prstGeom prst="rect">
            <a:avLst/>
          </a:prstGeom>
        </p:spPr>
      </p:pic>
      <p:pic>
        <p:nvPicPr>
          <p:cNvPr id="38" name="Graphic 37">
            <a:extLst>
              <a:ext uri="{FF2B5EF4-FFF2-40B4-BE49-F238E27FC236}">
                <a16:creationId xmlns:a16="http://schemas.microsoft.com/office/drawing/2014/main" id="{5CA22AB5-D485-4B80-9FD6-0C13667625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55433" y="6183087"/>
            <a:ext cx="1137556" cy="1137554"/>
          </a:xfrm>
          <a:prstGeom prst="rect">
            <a:avLst/>
          </a:prstGeom>
        </p:spPr>
      </p:pic>
      <p:pic>
        <p:nvPicPr>
          <p:cNvPr id="39" name="Graphic 38">
            <a:extLst>
              <a:ext uri="{FF2B5EF4-FFF2-40B4-BE49-F238E27FC236}">
                <a16:creationId xmlns:a16="http://schemas.microsoft.com/office/drawing/2014/main" id="{D84B68AA-AD5D-46E6-9BBA-559D97F086B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21418" y="6183087"/>
            <a:ext cx="1137556" cy="1137554"/>
          </a:xfrm>
          <a:prstGeom prst="rect">
            <a:avLst/>
          </a:prstGeom>
        </p:spPr>
      </p:pic>
      <p:sp>
        <p:nvSpPr>
          <p:cNvPr id="2" name="Rectangle: Rounded Corners 5">
            <a:extLst>
              <a:ext uri="{FF2B5EF4-FFF2-40B4-BE49-F238E27FC236}">
                <a16:creationId xmlns:a16="http://schemas.microsoft.com/office/drawing/2014/main" id="{85D28366-0814-F00E-9C13-8ADF999ADB94}"/>
              </a:ext>
            </a:extLst>
          </p:cNvPr>
          <p:cNvSpPr/>
          <p:nvPr/>
        </p:nvSpPr>
        <p:spPr>
          <a:xfrm>
            <a:off x="13593247" y="1998829"/>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marL="0" marR="0" lvl="0" indent="0" algn="ctr" rtl="0">
              <a:spcBef>
                <a:spcPts val="0"/>
              </a:spcBef>
              <a:spcAft>
                <a:spcPts val="0"/>
              </a:spcAft>
              <a:buNone/>
            </a:pPr>
            <a:r>
              <a:rPr lang="en-US"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Options for long term debt –</a:t>
            </a:r>
            <a:r>
              <a:rPr lang="en-US"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Calibri"/>
              </a:rPr>
              <a:t> Agency loans must be made each year &amp; high affordability scores</a:t>
            </a:r>
            <a:endParaRPr lang="en-US"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7" name="Graphic 6">
            <a:extLst>
              <a:ext uri="{FF2B5EF4-FFF2-40B4-BE49-F238E27FC236}">
                <a16:creationId xmlns:a16="http://schemas.microsoft.com/office/drawing/2014/main" id="{945C9F3E-D851-9150-18BF-0ADD8C4E7F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53388" y="2474431"/>
            <a:ext cx="1137556" cy="1137554"/>
          </a:xfrm>
          <a:prstGeom prst="rect">
            <a:avLst/>
          </a:prstGeom>
        </p:spPr>
      </p:pic>
      <p:sp>
        <p:nvSpPr>
          <p:cNvPr id="8" name="Rectangle: Rounded Corners 5">
            <a:extLst>
              <a:ext uri="{FF2B5EF4-FFF2-40B4-BE49-F238E27FC236}">
                <a16:creationId xmlns:a16="http://schemas.microsoft.com/office/drawing/2014/main" id="{52505B54-914C-DA85-D92F-285AE53BBE93}"/>
              </a:ext>
            </a:extLst>
          </p:cNvPr>
          <p:cNvSpPr/>
          <p:nvPr/>
        </p:nvSpPr>
        <p:spPr>
          <a:xfrm>
            <a:off x="9601200" y="2010759"/>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algn="ctr"/>
            <a:r>
              <a:rPr lang="en-US"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Valuation based on CAP rate – </a:t>
            </a:r>
            <a:r>
              <a:rPr lang="en-US"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Calibri"/>
              </a:rPr>
              <a:t>CAP rate compression means more upside limited downside</a:t>
            </a:r>
          </a:p>
        </p:txBody>
      </p:sp>
      <p:pic>
        <p:nvPicPr>
          <p:cNvPr id="9" name="Graphic 8">
            <a:extLst>
              <a:ext uri="{FF2B5EF4-FFF2-40B4-BE49-F238E27FC236}">
                <a16:creationId xmlns:a16="http://schemas.microsoft.com/office/drawing/2014/main" id="{C2B075B8-6FA2-4D3B-1400-6BEEE9E7F5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37580" y="2486361"/>
            <a:ext cx="1137556" cy="1137554"/>
          </a:xfrm>
          <a:prstGeom prst="rect">
            <a:avLst/>
          </a:prstGeom>
        </p:spPr>
      </p:pic>
      <p:sp>
        <p:nvSpPr>
          <p:cNvPr id="12" name="Rectangle: Rounded Corners 5">
            <a:extLst>
              <a:ext uri="{FF2B5EF4-FFF2-40B4-BE49-F238E27FC236}">
                <a16:creationId xmlns:a16="http://schemas.microsoft.com/office/drawing/2014/main" id="{C1D7FE07-7850-C195-2B3C-628F1D6E54AD}"/>
              </a:ext>
            </a:extLst>
          </p:cNvPr>
          <p:cNvSpPr/>
          <p:nvPr/>
        </p:nvSpPr>
        <p:spPr>
          <a:xfrm>
            <a:off x="5661278" y="1920738"/>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algn="ctr"/>
            <a:r>
              <a:rPr lang="en-US"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Opportunity to use creative financing– </a:t>
            </a:r>
            <a:r>
              <a:rPr lang="en-US"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Calibri"/>
              </a:rPr>
              <a:t>easier buy at a discount relative to stabilized value</a:t>
            </a:r>
          </a:p>
        </p:txBody>
      </p:sp>
      <p:sp>
        <p:nvSpPr>
          <p:cNvPr id="13" name="Rectangle: Rounded Corners 5">
            <a:extLst>
              <a:ext uri="{FF2B5EF4-FFF2-40B4-BE49-F238E27FC236}">
                <a16:creationId xmlns:a16="http://schemas.microsoft.com/office/drawing/2014/main" id="{E618CE51-0B99-C4C3-B931-10E517D80C07}"/>
              </a:ext>
            </a:extLst>
          </p:cNvPr>
          <p:cNvSpPr/>
          <p:nvPr/>
        </p:nvSpPr>
        <p:spPr>
          <a:xfrm>
            <a:off x="1627346" y="1917187"/>
            <a:ext cx="3257837" cy="322631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2016000" bIns="36000" rtlCol="0" anchor="t" anchorCtr="0"/>
          <a:lstStyle/>
          <a:p>
            <a:pPr algn="ct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Growing demand- </a:t>
            </a:r>
            <a:r>
              <a:rPr lang="en-US" sz="2000" b="1" dirty="0">
                <a:solidFill>
                  <a:srgbClr val="7030A0"/>
                </a:solidFill>
                <a:latin typeface="Open Sans" panose="020B0606030504020204" pitchFamily="34" charset="0"/>
                <a:ea typeface="Open Sans" panose="020B0606030504020204" pitchFamily="34" charset="0"/>
                <a:cs typeface="Open Sans" panose="020B0606030504020204" pitchFamily="34" charset="0"/>
                <a:sym typeface="Calibri"/>
              </a:rPr>
              <a:t>especially for workforce housing and falling supply</a:t>
            </a:r>
          </a:p>
        </p:txBody>
      </p:sp>
      <p:pic>
        <p:nvPicPr>
          <p:cNvPr id="11" name="Graphic 10">
            <a:extLst>
              <a:ext uri="{FF2B5EF4-FFF2-40B4-BE49-F238E27FC236}">
                <a16:creationId xmlns:a16="http://schemas.microsoft.com/office/drawing/2014/main" id="{C10D0D35-034F-47FB-BC38-4C6A80ED5A4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93192" y="2145494"/>
            <a:ext cx="1179576" cy="1179576"/>
          </a:xfrm>
          <a:prstGeom prst="rect">
            <a:avLst/>
          </a:prstGeom>
        </p:spPr>
      </p:pic>
      <p:pic>
        <p:nvPicPr>
          <p:cNvPr id="10" name="Graphic 9">
            <a:extLst>
              <a:ext uri="{FF2B5EF4-FFF2-40B4-BE49-F238E27FC236}">
                <a16:creationId xmlns:a16="http://schemas.microsoft.com/office/drawing/2014/main" id="{24771B44-70A1-A793-2B31-F2B74889DDB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93143" y="2460524"/>
            <a:ext cx="1326243" cy="1326243"/>
          </a:xfrm>
          <a:prstGeom prst="rect">
            <a:avLst/>
          </a:prstGeom>
          <a:effectLst>
            <a:outerShdw blurRad="50800" dist="38100" dir="5400000" algn="t" rotWithShape="0">
              <a:prstClr val="black">
                <a:alpha val="40000"/>
              </a:prstClr>
            </a:outerShdw>
          </a:effectLst>
        </p:spPr>
      </p:pic>
      <p:pic>
        <p:nvPicPr>
          <p:cNvPr id="15" name="Graphic 14">
            <a:extLst>
              <a:ext uri="{FF2B5EF4-FFF2-40B4-BE49-F238E27FC236}">
                <a16:creationId xmlns:a16="http://schemas.microsoft.com/office/drawing/2014/main" id="{21687333-1D55-9340-26FB-3EE8288F76A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4592590" y="6028849"/>
            <a:ext cx="1175656" cy="1175656"/>
          </a:xfrm>
          <a:prstGeom prst="rect">
            <a:avLst/>
          </a:prstGeom>
        </p:spPr>
      </p:pic>
    </p:spTree>
    <p:extLst>
      <p:ext uri="{BB962C8B-B14F-4D97-AF65-F5344CB8AC3E}">
        <p14:creationId xmlns:p14="http://schemas.microsoft.com/office/powerpoint/2010/main" val="2183731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51</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24444" y="1025497"/>
            <a:ext cx="15566806"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u="sng" dirty="0">
                <a:solidFill>
                  <a:schemeClr val="bg1"/>
                </a:solidFill>
                <a:latin typeface="Garamond" panose="02020404030301010803" pitchFamily="18" charset="0"/>
                <a:cs typeface="Calibri"/>
                <a:sym typeface="Calibri"/>
              </a:rPr>
              <a:t>We are at the beginning!</a:t>
            </a:r>
          </a:p>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 https://</a:t>
            </a:r>
            <a:r>
              <a:rPr lang="en-US" sz="6000" b="1" dirty="0" err="1">
                <a:solidFill>
                  <a:schemeClr val="bg1"/>
                </a:solidFill>
                <a:latin typeface="Garamond" panose="02020404030301010803" pitchFamily="18" charset="0"/>
                <a:cs typeface="Calibri"/>
                <a:sym typeface="Calibri"/>
              </a:rPr>
              <a:t>www.hospitalitynet.org</a:t>
            </a:r>
            <a:r>
              <a:rPr lang="en-US" sz="6000" b="1" dirty="0">
                <a:solidFill>
                  <a:schemeClr val="bg1"/>
                </a:solidFill>
                <a:latin typeface="Garamond" panose="02020404030301010803" pitchFamily="18" charset="0"/>
                <a:cs typeface="Calibri"/>
                <a:sym typeface="Calibri"/>
              </a:rPr>
              <a:t>/opinion/4115884.html</a:t>
            </a:r>
            <a:endParaRPr lang="en-US" sz="4000" dirty="0">
              <a:solidFill>
                <a:schemeClr val="bg1"/>
              </a:solidFill>
              <a:latin typeface="Garamond" panose="02020404030301010803" pitchFamily="18" charset="0"/>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8171543" y="9589497"/>
            <a:ext cx="1944914" cy="392703"/>
          </a:xfrm>
          <a:prstGeom prst="rect">
            <a:avLst/>
          </a:prstGeom>
        </p:spPr>
      </p:pic>
    </p:spTree>
    <p:extLst>
      <p:ext uri="{BB962C8B-B14F-4D97-AF65-F5344CB8AC3E}">
        <p14:creationId xmlns:p14="http://schemas.microsoft.com/office/powerpoint/2010/main" val="3069747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52</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03398" y="30480"/>
            <a:ext cx="16147687" cy="138499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Rules of Thumb &amp; Targets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5400" dirty="0">
                <a:solidFill>
                  <a:schemeClr val="bg1"/>
                </a:solidFill>
                <a:latin typeface="Garamond" panose="02020404030301010803" pitchFamily="18" charset="0"/>
                <a:cs typeface="Calibri"/>
                <a:sym typeface="Calibri"/>
              </a:rPr>
              <a:t>If hotel has over 80 rooms, we need to operate as a hotel during lease up</a:t>
            </a:r>
          </a:p>
          <a:p>
            <a:pPr marL="857250" marR="0" lvl="0" indent="-857250" algn="l" rtl="0">
              <a:spcBef>
                <a:spcPts val="0"/>
              </a:spcBef>
              <a:spcAft>
                <a:spcPts val="0"/>
              </a:spcAft>
              <a:buFont typeface="Arial" panose="020B0604020202020204" pitchFamily="34" charset="0"/>
              <a:buChar char="•"/>
            </a:pPr>
            <a:r>
              <a:rPr lang="en-US" sz="5400" dirty="0">
                <a:solidFill>
                  <a:schemeClr val="bg1"/>
                </a:solidFill>
                <a:latin typeface="Garamond" panose="02020404030301010803" pitchFamily="18" charset="0"/>
                <a:cs typeface="Calibri"/>
                <a:sym typeface="Calibri"/>
              </a:rPr>
              <a:t>Look for for the death spiral (sub $50 ADR)</a:t>
            </a:r>
          </a:p>
          <a:p>
            <a:pPr marL="857250" marR="0" lvl="0" indent="-857250" algn="l" rtl="0">
              <a:spcBef>
                <a:spcPts val="0"/>
              </a:spcBef>
              <a:spcAft>
                <a:spcPts val="0"/>
              </a:spcAft>
              <a:buFont typeface="Arial" panose="020B0604020202020204" pitchFamily="34" charset="0"/>
              <a:buChar char="•"/>
            </a:pPr>
            <a:r>
              <a:rPr lang="en-US" sz="5400" dirty="0">
                <a:solidFill>
                  <a:schemeClr val="bg1"/>
                </a:solidFill>
                <a:latin typeface="Garamond" panose="02020404030301010803" pitchFamily="18" charset="0"/>
                <a:cs typeface="Calibri"/>
                <a:sym typeface="Calibri"/>
              </a:rPr>
              <a:t>Cost per kitchen $8000-$12000</a:t>
            </a:r>
          </a:p>
          <a:p>
            <a:pPr marL="857250" marR="0" lvl="0" indent="-857250" algn="l" rtl="0">
              <a:spcBef>
                <a:spcPts val="0"/>
              </a:spcBef>
              <a:spcAft>
                <a:spcPts val="0"/>
              </a:spcAft>
              <a:buFont typeface="Arial" panose="020B0604020202020204" pitchFamily="34" charset="0"/>
              <a:buChar char="•"/>
            </a:pPr>
            <a:r>
              <a:rPr lang="en-US" sz="5400" dirty="0">
                <a:solidFill>
                  <a:schemeClr val="bg1"/>
                </a:solidFill>
                <a:latin typeface="Garamond" panose="02020404030301010803" pitchFamily="18" charset="0"/>
                <a:cs typeface="Calibri"/>
                <a:sym typeface="Calibri"/>
              </a:rPr>
              <a:t>Lease up rate of 8-12 units / </a:t>
            </a:r>
            <a:r>
              <a:rPr lang="en-US" sz="5400" dirty="0" err="1">
                <a:solidFill>
                  <a:schemeClr val="bg1"/>
                </a:solidFill>
                <a:latin typeface="Garamond" panose="02020404030301010803" pitchFamily="18" charset="0"/>
                <a:cs typeface="Calibri"/>
                <a:sym typeface="Calibri"/>
              </a:rPr>
              <a:t>mo</a:t>
            </a:r>
            <a:r>
              <a:rPr lang="en-US" sz="5400" dirty="0">
                <a:solidFill>
                  <a:schemeClr val="bg1"/>
                </a:solidFill>
                <a:latin typeface="Garamond" panose="02020404030301010803" pitchFamily="18" charset="0"/>
                <a:cs typeface="Calibri"/>
                <a:sym typeface="Calibri"/>
              </a:rPr>
              <a:t> </a:t>
            </a:r>
          </a:p>
          <a:p>
            <a:pPr marL="857250" marR="0" lvl="0" indent="-857250" algn="l" rtl="0">
              <a:spcBef>
                <a:spcPts val="0"/>
              </a:spcBef>
              <a:spcAft>
                <a:spcPts val="0"/>
              </a:spcAft>
              <a:buFont typeface="Arial" panose="020B0604020202020204" pitchFamily="34" charset="0"/>
              <a:buChar char="•"/>
            </a:pPr>
            <a:r>
              <a:rPr lang="en-US" sz="5400" dirty="0">
                <a:solidFill>
                  <a:schemeClr val="bg1"/>
                </a:solidFill>
                <a:latin typeface="Garamond" panose="02020404030301010803" pitchFamily="18" charset="0"/>
                <a:cs typeface="Calibri"/>
                <a:sym typeface="Calibri"/>
              </a:rPr>
              <a:t>20 rooms per housekeeper </a:t>
            </a:r>
          </a:p>
          <a:p>
            <a:pPr marL="857250" marR="0" lvl="0" indent="-857250" algn="l" rtl="0">
              <a:spcBef>
                <a:spcPts val="0"/>
              </a:spcBef>
              <a:spcAft>
                <a:spcPts val="0"/>
              </a:spcAft>
              <a:buFont typeface="Arial" panose="020B0604020202020204" pitchFamily="34" charset="0"/>
              <a:buChar char="•"/>
            </a:pPr>
            <a:r>
              <a:rPr lang="en-US" sz="5400" dirty="0">
                <a:solidFill>
                  <a:schemeClr val="bg1"/>
                </a:solidFill>
                <a:latin typeface="Garamond" panose="02020404030301010803" pitchFamily="18" charset="0"/>
                <a:cs typeface="Calibri"/>
                <a:sym typeface="Calibri"/>
              </a:rPr>
              <a:t>$3 - $4 /sq ft for fire installation </a:t>
            </a:r>
          </a:p>
          <a:p>
            <a:pPr marL="857250" marR="0" lvl="0" indent="-857250" algn="l" rtl="0">
              <a:spcBef>
                <a:spcPts val="0"/>
              </a:spcBef>
              <a:spcAft>
                <a:spcPts val="0"/>
              </a:spcAft>
              <a:buFont typeface="Arial" panose="020B0604020202020204" pitchFamily="34" charset="0"/>
              <a:buChar char="•"/>
            </a:pPr>
            <a:r>
              <a:rPr lang="en-US" sz="5400" dirty="0">
                <a:solidFill>
                  <a:schemeClr val="bg1"/>
                </a:solidFill>
                <a:latin typeface="Garamond" panose="02020404030301010803" pitchFamily="18" charset="0"/>
                <a:cs typeface="Calibri"/>
                <a:sym typeface="Calibri"/>
              </a:rPr>
              <a:t>120-day DD period with option to extend</a:t>
            </a:r>
          </a:p>
          <a:p>
            <a:pPr marL="857250" marR="0" lvl="0" indent="-857250" algn="l" rtl="0">
              <a:spcBef>
                <a:spcPts val="0"/>
              </a:spcBef>
              <a:spcAft>
                <a:spcPts val="0"/>
              </a:spcAft>
              <a:buFont typeface="Arial" panose="020B0604020202020204" pitchFamily="34" charset="0"/>
              <a:buChar char="•"/>
            </a:pPr>
            <a:r>
              <a:rPr lang="en-US" sz="5400" b="1" u="sng" dirty="0">
                <a:solidFill>
                  <a:srgbClr val="C00000"/>
                </a:solidFill>
                <a:latin typeface="Garamond" panose="02020404030301010803" pitchFamily="18" charset="0"/>
                <a:cs typeface="Calibri"/>
                <a:sym typeface="Calibri"/>
              </a:rPr>
              <a:t>Ideally 20% IRR with 8% Exit CAP  (maybe 7%)</a:t>
            </a:r>
          </a:p>
          <a:p>
            <a:pPr marL="857250" marR="0" lvl="0" indent="-857250" algn="l" rtl="0">
              <a:spcBef>
                <a:spcPts val="0"/>
              </a:spcBef>
              <a:spcAft>
                <a:spcPts val="0"/>
              </a:spcAft>
              <a:buFont typeface="Arial" panose="020B0604020202020204" pitchFamily="34" charset="0"/>
              <a:buChar char="•"/>
            </a:pPr>
            <a:r>
              <a:rPr lang="en-US" sz="5400" dirty="0">
                <a:solidFill>
                  <a:schemeClr val="bg1"/>
                </a:solidFill>
                <a:latin typeface="Garamond" panose="02020404030301010803" pitchFamily="18" charset="0"/>
                <a:cs typeface="Calibri"/>
                <a:sym typeface="Calibri"/>
              </a:rPr>
              <a:t>Minimum total income per unit $750</a:t>
            </a:r>
          </a:p>
          <a:p>
            <a:pPr marL="857250" marR="0" lvl="0" indent="-857250" algn="l" rtl="0">
              <a:spcBef>
                <a:spcPts val="0"/>
              </a:spcBef>
              <a:spcAft>
                <a:spcPts val="0"/>
              </a:spcAft>
              <a:buFont typeface="Arial" panose="020B0604020202020204" pitchFamily="34" charset="0"/>
              <a:buChar char="•"/>
            </a:pPr>
            <a:endParaRPr lang="en-US" sz="5400" dirty="0">
              <a:solidFill>
                <a:schemeClr val="bg1"/>
              </a:solidFill>
              <a:latin typeface="Garamond" panose="02020404030301010803" pitchFamily="18" charset="0"/>
              <a:cs typeface="Calibri"/>
              <a:sym typeface="Calibri"/>
            </a:endParaRPr>
          </a:p>
          <a:p>
            <a:pPr marR="0" lvl="0" algn="l" rtl="0">
              <a:spcBef>
                <a:spcPts val="0"/>
              </a:spcBef>
              <a:spcAft>
                <a:spcPts val="0"/>
              </a:spcAft>
            </a:pPr>
            <a:endParaRPr lang="en-US" sz="6000" b="1" dirty="0">
              <a:solidFill>
                <a:schemeClr val="bg1"/>
              </a:solidFill>
              <a:latin typeface="Garamond" panose="02020404030301010803" pitchFamily="18" charset="0"/>
              <a:cs typeface="Calibri"/>
              <a:sym typeface="Calibri"/>
            </a:endParaRPr>
          </a:p>
          <a:p>
            <a:pPr marR="0" lvl="0" algn="l" rtl="0">
              <a:spcBef>
                <a:spcPts val="0"/>
              </a:spcBef>
              <a:spcAft>
                <a:spcPts val="0"/>
              </a:spcAft>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Tx/>
              <a:buChar char="-"/>
            </a:pPr>
            <a:endParaRPr lang="en-US" sz="6000" b="1"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8171543" y="9589497"/>
            <a:ext cx="1944914" cy="392703"/>
          </a:xfrm>
          <a:prstGeom prst="rect">
            <a:avLst/>
          </a:prstGeom>
        </p:spPr>
      </p:pic>
    </p:spTree>
    <p:extLst>
      <p:ext uri="{BB962C8B-B14F-4D97-AF65-F5344CB8AC3E}">
        <p14:creationId xmlns:p14="http://schemas.microsoft.com/office/powerpoint/2010/main" val="4055620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E711C5-3307-42F6-8987-084D2A94EA76}"/>
              </a:ext>
            </a:extLst>
          </p:cNvPr>
          <p:cNvSpPr/>
          <p:nvPr/>
        </p:nvSpPr>
        <p:spPr>
          <a:xfrm>
            <a:off x="10160000" y="0"/>
            <a:ext cx="8128000" cy="6734629"/>
          </a:xfrm>
          <a:prstGeom prst="rect">
            <a:avLst/>
          </a:prstGeom>
          <a:solidFill>
            <a:srgbClr val="1A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Slide Number Placeholder 7">
            <a:extLst>
              <a:ext uri="{FF2B5EF4-FFF2-40B4-BE49-F238E27FC236}">
                <a16:creationId xmlns:a16="http://schemas.microsoft.com/office/drawing/2014/main" id="{12711120-C153-40B5-BFED-88A629AB7438}"/>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rgbClr val="C2A062"/>
                </a:solidFill>
                <a:latin typeface="Garamond" panose="02020404030301010803" pitchFamily="18" charset="0"/>
              </a:rPr>
              <a:pPr algn="r"/>
              <a:t>53</a:t>
            </a:fld>
            <a:endParaRPr lang="en-GB" sz="3600">
              <a:solidFill>
                <a:srgbClr val="C2A062"/>
              </a:solidFill>
              <a:latin typeface="Garamond" panose="02020404030301010803" pitchFamily="18" charset="0"/>
            </a:endParaRPr>
          </a:p>
        </p:txBody>
      </p:sp>
      <p:sp>
        <p:nvSpPr>
          <p:cNvPr id="6" name="Google Shape;187;p5">
            <a:extLst>
              <a:ext uri="{FF2B5EF4-FFF2-40B4-BE49-F238E27FC236}">
                <a16:creationId xmlns:a16="http://schemas.microsoft.com/office/drawing/2014/main" id="{CC85F7A6-0B28-4965-9E7C-A7D3B8C8D7EC}"/>
              </a:ext>
            </a:extLst>
          </p:cNvPr>
          <p:cNvSpPr txBox="1"/>
          <p:nvPr/>
        </p:nvSpPr>
        <p:spPr>
          <a:xfrm>
            <a:off x="1501994" y="2879179"/>
            <a:ext cx="5493892"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rgbClr val="1A1E2D"/>
                </a:solidFill>
                <a:latin typeface="Garamond" panose="02020404030301010803" pitchFamily="18" charset="0"/>
                <a:cs typeface="Calibri"/>
                <a:sym typeface="Calibri"/>
              </a:rPr>
              <a:t>Promising Market Area</a:t>
            </a:r>
          </a:p>
        </p:txBody>
      </p:sp>
      <p:sp>
        <p:nvSpPr>
          <p:cNvPr id="8" name="Google Shape;187;p5">
            <a:extLst>
              <a:ext uri="{FF2B5EF4-FFF2-40B4-BE49-F238E27FC236}">
                <a16:creationId xmlns:a16="http://schemas.microsoft.com/office/drawing/2014/main" id="{8000BE62-8746-4C32-AB9C-6080B14146C0}"/>
              </a:ext>
            </a:extLst>
          </p:cNvPr>
          <p:cNvSpPr txBox="1"/>
          <p:nvPr/>
        </p:nvSpPr>
        <p:spPr>
          <a:xfrm>
            <a:off x="1501994" y="5114379"/>
            <a:ext cx="4840749"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rgbClr val="1A1E2D"/>
                </a:solidFill>
                <a:latin typeface="Garamond" panose="02020404030301010803" pitchFamily="18" charset="0"/>
                <a:cs typeface="Calibri"/>
                <a:sym typeface="Calibri"/>
              </a:rPr>
              <a:t>It’s crucial to locate the most future-proof area. We were analyzing historical data to identify trends that support the following points. </a:t>
            </a:r>
          </a:p>
          <a:p>
            <a:pPr marL="0" marR="0" lvl="0" indent="0" algn="l" rtl="0">
              <a:spcBef>
                <a:spcPts val="0"/>
              </a:spcBef>
              <a:spcAft>
                <a:spcPts val="0"/>
              </a:spcAft>
              <a:buNone/>
            </a:pPr>
            <a:endParaRPr lang="en-US" sz="2800" b="1" dirty="0">
              <a:solidFill>
                <a:srgbClr val="1A1E2D"/>
              </a:solidFill>
              <a:latin typeface="Garamond" panose="02020404030301010803" pitchFamily="18" charset="0"/>
              <a:cs typeface="Calibri"/>
              <a:sym typeface="Calibri"/>
            </a:endParaRPr>
          </a:p>
        </p:txBody>
      </p:sp>
      <p:sp>
        <p:nvSpPr>
          <p:cNvPr id="9" name="Rectangle: Rounded Corners 5">
            <a:extLst>
              <a:ext uri="{FF2B5EF4-FFF2-40B4-BE49-F238E27FC236}">
                <a16:creationId xmlns:a16="http://schemas.microsoft.com/office/drawing/2014/main" id="{FB97201D-F159-43EF-9144-3A198407B0F0}"/>
              </a:ext>
            </a:extLst>
          </p:cNvPr>
          <p:cNvSpPr/>
          <p:nvPr/>
        </p:nvSpPr>
        <p:spPr>
          <a:xfrm>
            <a:off x="8549623" y="1184402"/>
            <a:ext cx="3327189" cy="329499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016000" rIns="216000" bIns="36000" rtlCol="0" anchor="t" anchorCtr="0"/>
          <a:lstStyle/>
          <a:p>
            <a:pPr marL="0" marR="0" lvl="0" indent="0" algn="ctr" rtl="0">
              <a:spcBef>
                <a:spcPts val="0"/>
              </a:spcBef>
              <a:spcAft>
                <a:spcPts val="0"/>
              </a:spcAft>
              <a:buNone/>
            </a:pP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Population growth </a:t>
            </a:r>
          </a:p>
        </p:txBody>
      </p:sp>
      <p:sp>
        <p:nvSpPr>
          <p:cNvPr id="10" name="Rectangle: Rounded Corners 5">
            <a:extLst>
              <a:ext uri="{FF2B5EF4-FFF2-40B4-BE49-F238E27FC236}">
                <a16:creationId xmlns:a16="http://schemas.microsoft.com/office/drawing/2014/main" id="{D1D650B8-040B-4966-82B5-BE5A70D092E5}"/>
              </a:ext>
            </a:extLst>
          </p:cNvPr>
          <p:cNvSpPr/>
          <p:nvPr/>
        </p:nvSpPr>
        <p:spPr>
          <a:xfrm>
            <a:off x="12575274" y="1184402"/>
            <a:ext cx="3327189" cy="329499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016000" rIns="216000" bIns="36000" rtlCol="0" anchor="t" anchorCtr="0"/>
          <a:lstStyle/>
          <a:p>
            <a:pPr marL="0" marR="0" lvl="0" indent="0" algn="ctr" rtl="0">
              <a:spcBef>
                <a:spcPts val="0"/>
              </a:spcBef>
              <a:spcAft>
                <a:spcPts val="0"/>
              </a:spcAft>
              <a:buNone/>
            </a:pP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Growing employment rates &amp; diversity of employment options</a:t>
            </a:r>
          </a:p>
        </p:txBody>
      </p:sp>
      <p:sp>
        <p:nvSpPr>
          <p:cNvPr id="14" name="Rectangle: Rounded Corners 5">
            <a:extLst>
              <a:ext uri="{FF2B5EF4-FFF2-40B4-BE49-F238E27FC236}">
                <a16:creationId xmlns:a16="http://schemas.microsoft.com/office/drawing/2014/main" id="{AF8AE37A-0886-499E-8351-3B615694DBD5}"/>
              </a:ext>
            </a:extLst>
          </p:cNvPr>
          <p:cNvSpPr/>
          <p:nvPr/>
        </p:nvSpPr>
        <p:spPr>
          <a:xfrm>
            <a:off x="8549623" y="5045202"/>
            <a:ext cx="3327189" cy="329499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016000" rIns="216000" bIns="36000" rtlCol="0" anchor="t" anchorCtr="0"/>
          <a:lstStyle/>
          <a:p>
            <a:pPr marL="0" marR="0" lvl="0" indent="0" algn="ctr" rtl="0">
              <a:spcBef>
                <a:spcPts val="0"/>
              </a:spcBef>
              <a:spcAft>
                <a:spcPts val="0"/>
              </a:spcAft>
              <a:buNone/>
            </a:pP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Rising Home Prices and Rising Rents</a:t>
            </a:r>
          </a:p>
        </p:txBody>
      </p:sp>
      <p:sp>
        <p:nvSpPr>
          <p:cNvPr id="15" name="Rectangle: Rounded Corners 5">
            <a:extLst>
              <a:ext uri="{FF2B5EF4-FFF2-40B4-BE49-F238E27FC236}">
                <a16:creationId xmlns:a16="http://schemas.microsoft.com/office/drawing/2014/main" id="{A13E4AE2-06B3-41CA-9240-B87939B3DC05}"/>
              </a:ext>
            </a:extLst>
          </p:cNvPr>
          <p:cNvSpPr/>
          <p:nvPr/>
        </p:nvSpPr>
        <p:spPr>
          <a:xfrm>
            <a:off x="12575274" y="5045202"/>
            <a:ext cx="3327189" cy="3294993"/>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016000" rIns="216000" bIns="36000" rtlCol="0" anchor="t" anchorCtr="0"/>
          <a:lstStyle/>
          <a:p>
            <a:pPr marL="0" marR="0" lvl="0" indent="0" algn="ctr" rtl="0">
              <a:spcBef>
                <a:spcPts val="0"/>
              </a:spcBef>
              <a:spcAft>
                <a:spcPts val="0"/>
              </a:spcAft>
              <a:buNone/>
            </a:pPr>
            <a:r>
              <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An MSA population of at least 1 million </a:t>
            </a:r>
          </a:p>
        </p:txBody>
      </p:sp>
      <p:pic>
        <p:nvPicPr>
          <p:cNvPr id="18" name="Graphic 17">
            <a:extLst>
              <a:ext uri="{FF2B5EF4-FFF2-40B4-BE49-F238E27FC236}">
                <a16:creationId xmlns:a16="http://schemas.microsoft.com/office/drawing/2014/main" id="{D3C515A0-E4F5-405A-9B8D-EC984034B7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25389" y="1834243"/>
            <a:ext cx="1175656" cy="1175656"/>
          </a:xfrm>
          <a:prstGeom prst="rect">
            <a:avLst/>
          </a:prstGeom>
        </p:spPr>
      </p:pic>
      <p:pic>
        <p:nvPicPr>
          <p:cNvPr id="20" name="Graphic 19">
            <a:extLst>
              <a:ext uri="{FF2B5EF4-FFF2-40B4-BE49-F238E27FC236}">
                <a16:creationId xmlns:a16="http://schemas.microsoft.com/office/drawing/2014/main" id="{E79654A1-A0C5-47A0-BFCE-D9B6B5BEE4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51040" y="1863272"/>
            <a:ext cx="1175656" cy="1175656"/>
          </a:xfrm>
          <a:prstGeom prst="rect">
            <a:avLst/>
          </a:prstGeom>
        </p:spPr>
      </p:pic>
      <p:pic>
        <p:nvPicPr>
          <p:cNvPr id="22" name="Graphic 21">
            <a:extLst>
              <a:ext uri="{FF2B5EF4-FFF2-40B4-BE49-F238E27FC236}">
                <a16:creationId xmlns:a16="http://schemas.microsoft.com/office/drawing/2014/main" id="{140F9D8E-F516-4653-9E5B-4F4EE0F822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25389" y="5724072"/>
            <a:ext cx="1175656" cy="1175656"/>
          </a:xfrm>
          <a:prstGeom prst="rect">
            <a:avLst/>
          </a:prstGeom>
        </p:spPr>
      </p:pic>
      <p:pic>
        <p:nvPicPr>
          <p:cNvPr id="24" name="Graphic 23">
            <a:extLst>
              <a:ext uri="{FF2B5EF4-FFF2-40B4-BE49-F238E27FC236}">
                <a16:creationId xmlns:a16="http://schemas.microsoft.com/office/drawing/2014/main" id="{B37FE664-E931-4D8C-9BD8-7414C067C9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51040" y="5695043"/>
            <a:ext cx="1175656" cy="1175656"/>
          </a:xfrm>
          <a:prstGeom prst="rect">
            <a:avLst/>
          </a:prstGeom>
        </p:spPr>
      </p:pic>
      <p:pic>
        <p:nvPicPr>
          <p:cNvPr id="17" name="Google Shape;138;p1">
            <a:extLst>
              <a:ext uri="{FF2B5EF4-FFF2-40B4-BE49-F238E27FC236}">
                <a16:creationId xmlns:a16="http://schemas.microsoft.com/office/drawing/2014/main" id="{56AD9E08-3EF5-43F8-BEA9-E7B4054C5233}"/>
              </a:ext>
            </a:extLst>
          </p:cNvPr>
          <p:cNvPicPr preferRelativeResize="0"/>
          <p:nvPr/>
        </p:nvPicPr>
        <p:blipFill rotWithShape="1">
          <a:blip r:embed="rId10"/>
          <a:srcRect l="11383" t="62051" r="11456" b="22370"/>
          <a:stretch/>
        </p:blipFill>
        <p:spPr>
          <a:xfrm>
            <a:off x="8171543" y="9589497"/>
            <a:ext cx="1944914" cy="392703"/>
          </a:xfrm>
          <a:prstGeom prst="rect">
            <a:avLst/>
          </a:prstGeom>
        </p:spPr>
      </p:pic>
    </p:spTree>
    <p:extLst>
      <p:ext uri="{BB962C8B-B14F-4D97-AF65-F5344CB8AC3E}">
        <p14:creationId xmlns:p14="http://schemas.microsoft.com/office/powerpoint/2010/main" val="92408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7">
            <a:extLst>
              <a:ext uri="{FF2B5EF4-FFF2-40B4-BE49-F238E27FC236}">
                <a16:creationId xmlns:a16="http://schemas.microsoft.com/office/drawing/2014/main" id="{EE5CFE40-D7CC-4084-BB7A-D313BDAD65FD}"/>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rgbClr val="C2A062"/>
                </a:solidFill>
                <a:latin typeface="Garamond" panose="02020404030301010803" pitchFamily="18" charset="0"/>
              </a:rPr>
              <a:pPr algn="r"/>
              <a:t>54</a:t>
            </a:fld>
            <a:endParaRPr lang="en-GB" sz="3600">
              <a:solidFill>
                <a:srgbClr val="C2A062"/>
              </a:solidFill>
              <a:latin typeface="Garamond" panose="02020404030301010803" pitchFamily="18" charset="0"/>
            </a:endParaRPr>
          </a:p>
        </p:txBody>
      </p:sp>
      <p:sp>
        <p:nvSpPr>
          <p:cNvPr id="6" name="Google Shape;187;p5">
            <a:extLst>
              <a:ext uri="{FF2B5EF4-FFF2-40B4-BE49-F238E27FC236}">
                <a16:creationId xmlns:a16="http://schemas.microsoft.com/office/drawing/2014/main" id="{538E4A6D-515F-438E-B2C8-90742ACF7DBF}"/>
              </a:ext>
            </a:extLst>
          </p:cNvPr>
          <p:cNvSpPr txBox="1"/>
          <p:nvPr/>
        </p:nvSpPr>
        <p:spPr>
          <a:xfrm>
            <a:off x="1950125" y="589341"/>
            <a:ext cx="12867149" cy="21236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rgbClr val="1A1E2D"/>
                </a:solidFill>
                <a:latin typeface="Garamond" panose="02020404030301010803" pitchFamily="18" charset="0"/>
                <a:cs typeface="Calibri"/>
                <a:sym typeface="Calibri"/>
              </a:rPr>
              <a:t>Example of a market we like– Houston TX </a:t>
            </a:r>
          </a:p>
        </p:txBody>
      </p:sp>
      <p:pic>
        <p:nvPicPr>
          <p:cNvPr id="3" name="Graphic 2">
            <a:extLst>
              <a:ext uri="{FF2B5EF4-FFF2-40B4-BE49-F238E27FC236}">
                <a16:creationId xmlns:a16="http://schemas.microsoft.com/office/drawing/2014/main" id="{07D7F87F-61FE-4D7A-B6D4-D542A85C04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1835" y="4666635"/>
            <a:ext cx="5369966" cy="3399268"/>
          </a:xfrm>
          <a:prstGeom prst="rect">
            <a:avLst/>
          </a:prstGeom>
        </p:spPr>
      </p:pic>
      <p:pic>
        <p:nvPicPr>
          <p:cNvPr id="10" name="Graphic 9">
            <a:extLst>
              <a:ext uri="{FF2B5EF4-FFF2-40B4-BE49-F238E27FC236}">
                <a16:creationId xmlns:a16="http://schemas.microsoft.com/office/drawing/2014/main" id="{E40EC5B2-1C1A-439E-A983-917554F7B9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05200" y="6261100"/>
            <a:ext cx="1231900" cy="1231900"/>
          </a:xfrm>
          <a:prstGeom prst="rect">
            <a:avLst/>
          </a:prstGeom>
        </p:spPr>
      </p:pic>
      <p:sp>
        <p:nvSpPr>
          <p:cNvPr id="19" name="Google Shape;187;p5">
            <a:extLst>
              <a:ext uri="{FF2B5EF4-FFF2-40B4-BE49-F238E27FC236}">
                <a16:creationId xmlns:a16="http://schemas.microsoft.com/office/drawing/2014/main" id="{EE78C467-C097-403D-886F-AD4B825070AD}"/>
              </a:ext>
            </a:extLst>
          </p:cNvPr>
          <p:cNvSpPr txBox="1"/>
          <p:nvPr/>
        </p:nvSpPr>
        <p:spPr>
          <a:xfrm>
            <a:off x="1603595" y="2407544"/>
            <a:ext cx="163644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1A1E2D"/>
                </a:solidFill>
                <a:latin typeface="Garamond" panose="02020404030301010803" pitchFamily="18" charset="0"/>
                <a:cs typeface="Calibri"/>
                <a:sym typeface="Calibri"/>
              </a:rPr>
              <a:t>26</a:t>
            </a:r>
          </a:p>
        </p:txBody>
      </p:sp>
      <p:sp>
        <p:nvSpPr>
          <p:cNvPr id="21" name="Google Shape;187;p5">
            <a:extLst>
              <a:ext uri="{FF2B5EF4-FFF2-40B4-BE49-F238E27FC236}">
                <a16:creationId xmlns:a16="http://schemas.microsoft.com/office/drawing/2014/main" id="{057FDDD9-9859-44EB-A709-92CB289E9511}"/>
              </a:ext>
            </a:extLst>
          </p:cNvPr>
          <p:cNvSpPr txBox="1"/>
          <p:nvPr/>
        </p:nvSpPr>
        <p:spPr>
          <a:xfrm>
            <a:off x="1603596" y="3220344"/>
            <a:ext cx="2327054"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1A1E2D"/>
                </a:solidFill>
                <a:latin typeface="Open Sans" panose="020B0606030504020204" pitchFamily="34" charset="0"/>
                <a:ea typeface="Open Sans" panose="020B0606030504020204" pitchFamily="34" charset="0"/>
                <a:cs typeface="Open Sans" panose="020B0606030504020204" pitchFamily="34" charset="0"/>
                <a:sym typeface="Calibri"/>
              </a:rPr>
              <a:t>Fortune 500 Corporate Headquarters</a:t>
            </a:r>
          </a:p>
        </p:txBody>
      </p:sp>
      <p:sp>
        <p:nvSpPr>
          <p:cNvPr id="31" name="Google Shape;187;p5">
            <a:extLst>
              <a:ext uri="{FF2B5EF4-FFF2-40B4-BE49-F238E27FC236}">
                <a16:creationId xmlns:a16="http://schemas.microsoft.com/office/drawing/2014/main" id="{D053727C-6059-4E4A-AB4B-F5A820EF6196}"/>
              </a:ext>
            </a:extLst>
          </p:cNvPr>
          <p:cNvSpPr txBox="1"/>
          <p:nvPr/>
        </p:nvSpPr>
        <p:spPr>
          <a:xfrm>
            <a:off x="7565480" y="2407544"/>
            <a:ext cx="163644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1A1E2D"/>
                </a:solidFill>
                <a:latin typeface="Garamond" panose="02020404030301010803" pitchFamily="18" charset="0"/>
                <a:cs typeface="Calibri"/>
                <a:sym typeface="Calibri"/>
              </a:rPr>
              <a:t>6.6</a:t>
            </a:r>
          </a:p>
        </p:txBody>
      </p:sp>
      <p:sp>
        <p:nvSpPr>
          <p:cNvPr id="32" name="Google Shape;187;p5">
            <a:extLst>
              <a:ext uri="{FF2B5EF4-FFF2-40B4-BE49-F238E27FC236}">
                <a16:creationId xmlns:a16="http://schemas.microsoft.com/office/drawing/2014/main" id="{4A8CDF22-51CE-4690-923D-ED1ACED31AE9}"/>
              </a:ext>
            </a:extLst>
          </p:cNvPr>
          <p:cNvSpPr txBox="1"/>
          <p:nvPr/>
        </p:nvSpPr>
        <p:spPr>
          <a:xfrm>
            <a:off x="7565481" y="3220344"/>
            <a:ext cx="232705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1A1E2D"/>
                </a:solidFill>
                <a:latin typeface="Open Sans" panose="020B0606030504020204" pitchFamily="34" charset="0"/>
                <a:ea typeface="Open Sans" panose="020B0606030504020204" pitchFamily="34" charset="0"/>
                <a:cs typeface="Open Sans" panose="020B0606030504020204" pitchFamily="34" charset="0"/>
                <a:sym typeface="Calibri"/>
              </a:rPr>
              <a:t>Million MSA population </a:t>
            </a:r>
          </a:p>
        </p:txBody>
      </p:sp>
      <p:sp>
        <p:nvSpPr>
          <p:cNvPr id="34" name="Google Shape;187;p5">
            <a:extLst>
              <a:ext uri="{FF2B5EF4-FFF2-40B4-BE49-F238E27FC236}">
                <a16:creationId xmlns:a16="http://schemas.microsoft.com/office/drawing/2014/main" id="{C2BC3201-584F-4ACA-B190-CB2E49BFF25A}"/>
              </a:ext>
            </a:extLst>
          </p:cNvPr>
          <p:cNvSpPr txBox="1"/>
          <p:nvPr/>
        </p:nvSpPr>
        <p:spPr>
          <a:xfrm>
            <a:off x="10512262" y="2407544"/>
            <a:ext cx="163644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1A1E2D"/>
                </a:solidFill>
                <a:latin typeface="Garamond" panose="02020404030301010803" pitchFamily="18" charset="0"/>
                <a:cs typeface="Calibri"/>
                <a:sym typeface="Calibri"/>
              </a:rPr>
              <a:t>15%</a:t>
            </a:r>
          </a:p>
        </p:txBody>
      </p:sp>
      <p:sp>
        <p:nvSpPr>
          <p:cNvPr id="35" name="Google Shape;187;p5">
            <a:extLst>
              <a:ext uri="{FF2B5EF4-FFF2-40B4-BE49-F238E27FC236}">
                <a16:creationId xmlns:a16="http://schemas.microsoft.com/office/drawing/2014/main" id="{CF5E0C2F-5BA7-4CAA-8D95-8D5580816BD7}"/>
              </a:ext>
            </a:extLst>
          </p:cNvPr>
          <p:cNvSpPr txBox="1"/>
          <p:nvPr/>
        </p:nvSpPr>
        <p:spPr>
          <a:xfrm>
            <a:off x="10512263" y="3220344"/>
            <a:ext cx="232705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1A1E2D"/>
                </a:solidFill>
                <a:latin typeface="Open Sans" panose="020B0606030504020204" pitchFamily="34" charset="0"/>
                <a:ea typeface="Open Sans" panose="020B0606030504020204" pitchFamily="34" charset="0"/>
                <a:cs typeface="Open Sans" panose="020B0606030504020204" pitchFamily="34" charset="0"/>
                <a:sym typeface="Calibri"/>
              </a:rPr>
              <a:t>Rent growth </a:t>
            </a:r>
            <a:r>
              <a:rPr lang="pl-PL" sz="1600" dirty="0" err="1">
                <a:solidFill>
                  <a:srgbClr val="1A1E2D"/>
                </a:solidFill>
                <a:latin typeface="Open Sans" panose="020B0606030504020204" pitchFamily="34" charset="0"/>
                <a:ea typeface="Open Sans" panose="020B0606030504020204" pitchFamily="34" charset="0"/>
                <a:cs typeface="Open Sans" panose="020B0606030504020204" pitchFamily="34" charset="0"/>
                <a:sym typeface="Calibri"/>
              </a:rPr>
              <a:t>during</a:t>
            </a:r>
            <a:r>
              <a:rPr lang="pl-PL" sz="1600" dirty="0">
                <a:solidFill>
                  <a:srgbClr val="1A1E2D"/>
                </a:solidFill>
                <a:latin typeface="Open Sans" panose="020B0606030504020204" pitchFamily="34" charset="0"/>
                <a:ea typeface="Open Sans" panose="020B0606030504020204" pitchFamily="34" charset="0"/>
                <a:cs typeface="Open Sans" panose="020B0606030504020204" pitchFamily="34" charset="0"/>
                <a:sym typeface="Calibri"/>
              </a:rPr>
              <a:t> 2020-2022 </a:t>
            </a:r>
            <a:endParaRPr lang="en-US" sz="1600" dirty="0">
              <a:solidFill>
                <a:srgbClr val="1A1E2D"/>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7" name="Google Shape;187;p5">
            <a:extLst>
              <a:ext uri="{FF2B5EF4-FFF2-40B4-BE49-F238E27FC236}">
                <a16:creationId xmlns:a16="http://schemas.microsoft.com/office/drawing/2014/main" id="{373AF312-7003-4027-94F9-2770AA00E8F3}"/>
              </a:ext>
            </a:extLst>
          </p:cNvPr>
          <p:cNvSpPr txBox="1"/>
          <p:nvPr/>
        </p:nvSpPr>
        <p:spPr>
          <a:xfrm>
            <a:off x="4550377" y="2407544"/>
            <a:ext cx="163644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a:solidFill>
                  <a:srgbClr val="1A1E2D"/>
                </a:solidFill>
                <a:latin typeface="Garamond" panose="02020404030301010803" pitchFamily="18" charset="0"/>
                <a:cs typeface="Calibri"/>
                <a:sym typeface="Calibri"/>
              </a:rPr>
              <a:t>3rd</a:t>
            </a:r>
          </a:p>
        </p:txBody>
      </p:sp>
      <p:sp>
        <p:nvSpPr>
          <p:cNvPr id="38" name="Google Shape;187;p5">
            <a:extLst>
              <a:ext uri="{FF2B5EF4-FFF2-40B4-BE49-F238E27FC236}">
                <a16:creationId xmlns:a16="http://schemas.microsoft.com/office/drawing/2014/main" id="{828649C6-D6DF-479F-910B-2B7E27DE264E}"/>
              </a:ext>
            </a:extLst>
          </p:cNvPr>
          <p:cNvSpPr txBox="1"/>
          <p:nvPr/>
        </p:nvSpPr>
        <p:spPr>
          <a:xfrm>
            <a:off x="4550378" y="3220344"/>
            <a:ext cx="2407698"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1A1E2D"/>
                </a:solidFill>
                <a:latin typeface="Open Sans" panose="020B0606030504020204" pitchFamily="34" charset="0"/>
                <a:ea typeface="Open Sans" panose="020B0606030504020204" pitchFamily="34" charset="0"/>
                <a:cs typeface="Open Sans" panose="020B0606030504020204" pitchFamily="34" charset="0"/>
                <a:sym typeface="Calibri"/>
              </a:rPr>
              <a:t>fastest growing city, by population, in the USA</a:t>
            </a:r>
          </a:p>
        </p:txBody>
      </p:sp>
      <p:sp>
        <p:nvSpPr>
          <p:cNvPr id="40" name="Google Shape;187;p5">
            <a:extLst>
              <a:ext uri="{FF2B5EF4-FFF2-40B4-BE49-F238E27FC236}">
                <a16:creationId xmlns:a16="http://schemas.microsoft.com/office/drawing/2014/main" id="{CFE8D53E-67A6-4069-ACE1-761933E2E126}"/>
              </a:ext>
            </a:extLst>
          </p:cNvPr>
          <p:cNvSpPr txBox="1"/>
          <p:nvPr/>
        </p:nvSpPr>
        <p:spPr>
          <a:xfrm>
            <a:off x="13459045" y="2407544"/>
            <a:ext cx="163644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l-PL" sz="5400" b="1" dirty="0">
                <a:solidFill>
                  <a:srgbClr val="1A1E2D"/>
                </a:solidFill>
                <a:latin typeface="Garamond" panose="02020404030301010803" pitchFamily="18" charset="0"/>
                <a:cs typeface="Calibri"/>
                <a:sym typeface="Calibri"/>
              </a:rPr>
              <a:t>X</a:t>
            </a:r>
            <a:endParaRPr lang="en-US" sz="5400" b="1" dirty="0">
              <a:solidFill>
                <a:srgbClr val="1A1E2D"/>
              </a:solidFill>
              <a:latin typeface="Garamond" panose="02020404030301010803" pitchFamily="18" charset="0"/>
              <a:cs typeface="Calibri"/>
              <a:sym typeface="Calibri"/>
            </a:endParaRPr>
          </a:p>
        </p:txBody>
      </p:sp>
      <p:sp>
        <p:nvSpPr>
          <p:cNvPr id="41" name="Google Shape;187;p5">
            <a:extLst>
              <a:ext uri="{FF2B5EF4-FFF2-40B4-BE49-F238E27FC236}">
                <a16:creationId xmlns:a16="http://schemas.microsoft.com/office/drawing/2014/main" id="{F6BF09E6-0180-487A-AE45-DC21122DC1FF}"/>
              </a:ext>
            </a:extLst>
          </p:cNvPr>
          <p:cNvSpPr txBox="1"/>
          <p:nvPr/>
        </p:nvSpPr>
        <p:spPr>
          <a:xfrm>
            <a:off x="13459046" y="3220344"/>
            <a:ext cx="2327054"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dirty="0">
                <a:solidFill>
                  <a:srgbClr val="1A1E2D"/>
                </a:solidFill>
                <a:latin typeface="Open Sans" panose="020B0606030504020204" pitchFamily="34" charset="0"/>
                <a:ea typeface="Open Sans" panose="020B0606030504020204" pitchFamily="34" charset="0"/>
                <a:cs typeface="Open Sans" panose="020B0606030504020204" pitchFamily="34" charset="0"/>
                <a:sym typeface="Calibri"/>
              </a:rPr>
              <a:t>Houston does not have zoning laws</a:t>
            </a:r>
          </a:p>
        </p:txBody>
      </p:sp>
      <p:sp>
        <p:nvSpPr>
          <p:cNvPr id="45" name="Rectangle: Rounded Corners 5">
            <a:extLst>
              <a:ext uri="{FF2B5EF4-FFF2-40B4-BE49-F238E27FC236}">
                <a16:creationId xmlns:a16="http://schemas.microsoft.com/office/drawing/2014/main" id="{B6EBDCA2-3BD3-473A-AE3D-AE59C8C838FB}"/>
              </a:ext>
            </a:extLst>
          </p:cNvPr>
          <p:cNvSpPr/>
          <p:nvPr/>
        </p:nvSpPr>
        <p:spPr>
          <a:xfrm>
            <a:off x="5996923" y="4572000"/>
            <a:ext cx="5471177" cy="3679295"/>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016000" rIns="216000" bIns="36000" rtlCol="0" anchor="t" anchorCtr="0"/>
          <a:lstStyle/>
          <a:p>
            <a:pPr marL="0" marR="0" lvl="0" indent="0" algn="ctr" rtl="0">
              <a:spcBef>
                <a:spcPts val="0"/>
              </a:spcBef>
              <a:spcAft>
                <a:spcPts val="0"/>
              </a:spcAft>
              <a:buNone/>
            </a:pPr>
            <a:r>
              <a:rPr lang="pl-PL" sz="2000" b="1">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 </a:t>
            </a:r>
            <a:endPar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47" name="Picture 4">
            <a:extLst>
              <a:ext uri="{FF2B5EF4-FFF2-40B4-BE49-F238E27FC236}">
                <a16:creationId xmlns:a16="http://schemas.microsoft.com/office/drawing/2014/main" id="{5DD3E49D-7729-4158-989C-9A57D8AED97B}"/>
              </a:ext>
            </a:extLst>
          </p:cNvPr>
          <p:cNvPicPr>
            <a:picLocks noChangeAspect="1"/>
          </p:cNvPicPr>
          <p:nvPr/>
        </p:nvPicPr>
        <p:blipFill rotWithShape="1">
          <a:blip r:embed="rId6"/>
          <a:srcRect l="58343" t="47022" r="22310" b="32971"/>
          <a:stretch/>
        </p:blipFill>
        <p:spPr>
          <a:xfrm>
            <a:off x="6041098" y="4612682"/>
            <a:ext cx="5382826" cy="3597931"/>
          </a:xfrm>
          <a:prstGeom prst="rect">
            <a:avLst/>
          </a:prstGeom>
        </p:spPr>
      </p:pic>
      <p:sp>
        <p:nvSpPr>
          <p:cNvPr id="48" name="Rectangle: Rounded Corners 5">
            <a:extLst>
              <a:ext uri="{FF2B5EF4-FFF2-40B4-BE49-F238E27FC236}">
                <a16:creationId xmlns:a16="http://schemas.microsoft.com/office/drawing/2014/main" id="{976FD7FE-38EB-4392-871C-654C04B49F9B}"/>
              </a:ext>
            </a:extLst>
          </p:cNvPr>
          <p:cNvSpPr/>
          <p:nvPr/>
        </p:nvSpPr>
        <p:spPr>
          <a:xfrm>
            <a:off x="11864323" y="4572000"/>
            <a:ext cx="5471177" cy="3679295"/>
          </a:xfrm>
          <a:prstGeom prst="rect">
            <a:avLst/>
          </a:prstGeom>
          <a:solidFill>
            <a:schemeClr val="bg1"/>
          </a:solidFill>
          <a:ln>
            <a:solidFill>
              <a:srgbClr val="B08944"/>
            </a:solidFill>
          </a:ln>
          <a:effectLst>
            <a:outerShdw blurRad="368300" dist="1270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016000" rIns="216000" bIns="36000" rtlCol="0" anchor="t" anchorCtr="0"/>
          <a:lstStyle/>
          <a:p>
            <a:pPr marL="0" marR="0" lvl="0" indent="0" algn="ctr" rtl="0">
              <a:spcBef>
                <a:spcPts val="0"/>
              </a:spcBef>
              <a:spcAft>
                <a:spcPts val="0"/>
              </a:spcAft>
              <a:buNone/>
            </a:pPr>
            <a:r>
              <a:rPr lang="pl-PL" sz="2000" b="1">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rPr>
              <a:t> </a:t>
            </a:r>
            <a:endParaRPr lang="en-US" sz="2000" b="1" dirty="0">
              <a:solidFill>
                <a:srgbClr val="13162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pic>
        <p:nvPicPr>
          <p:cNvPr id="50" name="Picture 4">
            <a:extLst>
              <a:ext uri="{FF2B5EF4-FFF2-40B4-BE49-F238E27FC236}">
                <a16:creationId xmlns:a16="http://schemas.microsoft.com/office/drawing/2014/main" id="{9299D483-0B2A-4A95-B134-F55922731B53}"/>
              </a:ext>
            </a:extLst>
          </p:cNvPr>
          <p:cNvPicPr>
            <a:picLocks noChangeAspect="1"/>
          </p:cNvPicPr>
          <p:nvPr/>
        </p:nvPicPr>
        <p:blipFill rotWithShape="1">
          <a:blip r:embed="rId6"/>
          <a:srcRect l="58343" t="67457" r="23940" b="13957"/>
          <a:stretch/>
        </p:blipFill>
        <p:spPr>
          <a:xfrm>
            <a:off x="11942642" y="4598416"/>
            <a:ext cx="5354891" cy="3631184"/>
          </a:xfrm>
          <a:prstGeom prst="rect">
            <a:avLst/>
          </a:prstGeom>
        </p:spPr>
      </p:pic>
      <p:pic>
        <p:nvPicPr>
          <p:cNvPr id="22" name="Google Shape;138;p1">
            <a:extLst>
              <a:ext uri="{FF2B5EF4-FFF2-40B4-BE49-F238E27FC236}">
                <a16:creationId xmlns:a16="http://schemas.microsoft.com/office/drawing/2014/main" id="{81EBD581-2404-4B59-93D3-6775A80489EB}"/>
              </a:ext>
            </a:extLst>
          </p:cNvPr>
          <p:cNvPicPr preferRelativeResize="0"/>
          <p:nvPr/>
        </p:nvPicPr>
        <p:blipFill rotWithShape="1">
          <a:blip r:embed="rId7"/>
          <a:srcRect l="11383" t="62051" r="11456" b="22370"/>
          <a:stretch/>
        </p:blipFill>
        <p:spPr>
          <a:xfrm>
            <a:off x="8171543" y="9589497"/>
            <a:ext cx="1944914" cy="392703"/>
          </a:xfrm>
          <a:prstGeom prst="rect">
            <a:avLst/>
          </a:prstGeom>
        </p:spPr>
      </p:pic>
    </p:spTree>
    <p:extLst>
      <p:ext uri="{BB962C8B-B14F-4D97-AF65-F5344CB8AC3E}">
        <p14:creationId xmlns:p14="http://schemas.microsoft.com/office/powerpoint/2010/main" val="13347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55</a:t>
            </a:fld>
            <a:endParaRPr lang="en-GB" sz="3600">
              <a:solidFill>
                <a:schemeClr val="bg1"/>
              </a:solidFill>
              <a:latin typeface="Garamond" panose="02020404030301010803" pitchFamily="18" charset="0"/>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8171543" y="9589497"/>
            <a:ext cx="1944914" cy="392703"/>
          </a:xfrm>
          <a:prstGeom prst="rect">
            <a:avLst/>
          </a:prstGeom>
        </p:spPr>
      </p:pic>
      <p:pic>
        <p:nvPicPr>
          <p:cNvPr id="2050" name="Picture 2" descr="map showing changes in population in the us from 2010 to 2020">
            <a:extLst>
              <a:ext uri="{FF2B5EF4-FFF2-40B4-BE49-F238E27FC236}">
                <a16:creationId xmlns:a16="http://schemas.microsoft.com/office/drawing/2014/main" id="{259E7021-735C-787A-577B-EABEAE77C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575" y="0"/>
            <a:ext cx="13403263"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5613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56</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462099" y="304801"/>
            <a:ext cx="16655469" cy="93255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u="sng" dirty="0">
                <a:solidFill>
                  <a:schemeClr val="bg1"/>
                </a:solidFill>
                <a:latin typeface="Garamond" panose="02020404030301010803" pitchFamily="18" charset="0"/>
                <a:cs typeface="Calibri"/>
                <a:sym typeface="Calibri"/>
              </a:rPr>
              <a:t>What are the Challenges for Hotel Conversion?</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Loan Guarantors </a:t>
            </a: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Manager for Both hotel and apartments during stabilization – operations are complicated </a:t>
            </a: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Insurance (blended coverage) </a:t>
            </a: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Getting clear answers on property taxes</a:t>
            </a:r>
          </a:p>
          <a:p>
            <a:pPr marL="857250" marR="0" lvl="0" indent="-857250" algn="l" rtl="0">
              <a:spcBef>
                <a:spcPts val="0"/>
              </a:spcBef>
              <a:spcAft>
                <a:spcPts val="0"/>
              </a:spcAft>
              <a:buFont typeface="Arial" panose="020B0604020202020204" pitchFamily="34" charset="0"/>
              <a:buChar char="•"/>
            </a:pPr>
            <a:r>
              <a:rPr lang="en-US" sz="6000" b="1" dirty="0">
                <a:solidFill>
                  <a:schemeClr val="bg1"/>
                </a:solidFill>
                <a:latin typeface="Garamond" panose="02020404030301010803" pitchFamily="18" charset="0"/>
                <a:cs typeface="Calibri"/>
                <a:sym typeface="Calibri"/>
              </a:rPr>
              <a:t>Awareness &amp; partnerships </a:t>
            </a:r>
          </a:p>
          <a:p>
            <a:pPr marR="0" lvl="0" algn="l" rtl="0">
              <a:spcBef>
                <a:spcPts val="0"/>
              </a:spcBef>
              <a:spcAft>
                <a:spcPts val="0"/>
              </a:spcAft>
            </a:pPr>
            <a:endParaRPr lang="en-US" sz="6000" b="1" dirty="0">
              <a:solidFill>
                <a:schemeClr val="bg1"/>
              </a:solidFill>
              <a:latin typeface="Garamond" panose="02020404030301010803" pitchFamily="18" charset="0"/>
              <a:cs typeface="Calibri"/>
              <a:sym typeface="Calibri"/>
            </a:endParaRPr>
          </a:p>
          <a:p>
            <a:pPr marL="857250" marR="0" lvl="0" indent="-857250" algn="l" rtl="0">
              <a:spcBef>
                <a:spcPts val="0"/>
              </a:spcBef>
              <a:spcAft>
                <a:spcPts val="0"/>
              </a:spcAft>
              <a:buFontTx/>
              <a:buChar char="-"/>
            </a:pPr>
            <a:endParaRPr lang="en-US" sz="6000" b="1"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8171543" y="9589497"/>
            <a:ext cx="1944914" cy="392703"/>
          </a:xfrm>
          <a:prstGeom prst="rect">
            <a:avLst/>
          </a:prstGeom>
        </p:spPr>
      </p:pic>
    </p:spTree>
    <p:extLst>
      <p:ext uri="{BB962C8B-B14F-4D97-AF65-F5344CB8AC3E}">
        <p14:creationId xmlns:p14="http://schemas.microsoft.com/office/powerpoint/2010/main" val="7464200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57</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560631" y="443895"/>
            <a:ext cx="8303452" cy="84022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Range: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Just because it is familiar does not mean it is safe. </a:t>
            </a:r>
          </a:p>
          <a:p>
            <a:pPr marL="0" marR="0" lvl="0" indent="0" algn="l" rtl="0">
              <a:spcBef>
                <a:spcPts val="0"/>
              </a:spcBef>
              <a:spcAft>
                <a:spcPts val="0"/>
              </a:spcAft>
              <a:buNone/>
            </a:pPr>
            <a:endParaRPr lang="en-US" sz="6000" b="1" dirty="0">
              <a:solidFill>
                <a:schemeClr val="bg1"/>
              </a:solidFill>
              <a:latin typeface="Garamond" panose="02020404030301010803" pitchFamily="18" charset="0"/>
              <a:cs typeface="Calibri"/>
              <a:sym typeface="Calibri"/>
            </a:endParaRPr>
          </a:p>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The tools that got you here are not necessarily the tools that will get you where you want to go. </a:t>
            </a:r>
            <a:endParaRPr lang="en-US" sz="4000" dirty="0">
              <a:solidFill>
                <a:schemeClr val="bg1"/>
              </a:solidFill>
              <a:latin typeface="Garamond" panose="02020404030301010803" pitchFamily="18" charset="0"/>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8171543" y="9589497"/>
            <a:ext cx="1944914" cy="392703"/>
          </a:xfrm>
          <a:prstGeom prst="rect">
            <a:avLst/>
          </a:prstGeom>
        </p:spPr>
      </p:pic>
      <p:pic>
        <p:nvPicPr>
          <p:cNvPr id="2" name="Picture 1">
            <a:extLst>
              <a:ext uri="{FF2B5EF4-FFF2-40B4-BE49-F238E27FC236}">
                <a16:creationId xmlns:a16="http://schemas.microsoft.com/office/drawing/2014/main" id="{D8F6ED49-C0AD-E812-0BA7-E8272C21CC80}"/>
              </a:ext>
            </a:extLst>
          </p:cNvPr>
          <p:cNvPicPr>
            <a:picLocks noChangeAspect="1"/>
          </p:cNvPicPr>
          <p:nvPr/>
        </p:nvPicPr>
        <p:blipFill rotWithShape="1">
          <a:blip r:embed="rId5"/>
          <a:srcRect l="-2" r="22253"/>
          <a:stretch/>
        </p:blipFill>
        <p:spPr>
          <a:xfrm>
            <a:off x="8864083" y="589485"/>
            <a:ext cx="9416263" cy="8740255"/>
          </a:xfrm>
          <a:prstGeom prst="rect">
            <a:avLst/>
          </a:prstGeom>
        </p:spPr>
      </p:pic>
    </p:spTree>
    <p:extLst>
      <p:ext uri="{BB962C8B-B14F-4D97-AF65-F5344CB8AC3E}">
        <p14:creationId xmlns:p14="http://schemas.microsoft.com/office/powerpoint/2010/main" val="3922632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6 N Sam Houston Pky, Houston, TX for sale Building Photo- Image 1 of 27">
            <a:extLst>
              <a:ext uri="{FF2B5EF4-FFF2-40B4-BE49-F238E27FC236}">
                <a16:creationId xmlns:a16="http://schemas.microsoft.com/office/drawing/2014/main" id="{44A00CBC-042E-4312-B9BA-4D759A229B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E9BF47E-F991-4F1E-9542-8ACC6BC7C3BA}"/>
              </a:ext>
            </a:extLst>
          </p:cNvPr>
          <p:cNvSpPr/>
          <p:nvPr/>
        </p:nvSpPr>
        <p:spPr>
          <a:xfrm>
            <a:off x="0" y="0"/>
            <a:ext cx="18288000" cy="10287000"/>
          </a:xfrm>
          <a:prstGeom prst="rect">
            <a:avLst/>
          </a:prstGeom>
          <a:solidFill>
            <a:srgbClr val="C2A062">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marR="0" lvl="0" indent="-857250" algn="l" rtl="0">
              <a:spcBef>
                <a:spcPts val="0"/>
              </a:spcBef>
              <a:spcAft>
                <a:spcPts val="0"/>
              </a:spcAft>
              <a:buFont typeface="Arial" panose="020B0604020202020204" pitchFamily="34" charset="0"/>
              <a:buChar char="•"/>
            </a:pPr>
            <a:r>
              <a:rPr lang="en-US" sz="3000" b="1" dirty="0">
                <a:solidFill>
                  <a:schemeClr val="bg1"/>
                </a:solidFill>
                <a:latin typeface="Garamond" panose="02020404030301010803" pitchFamily="18" charset="0"/>
                <a:cs typeface="Calibri"/>
                <a:sym typeface="Calibri"/>
              </a:rPr>
              <a:t>Scan the QR code to sign up for the </a:t>
            </a:r>
            <a:r>
              <a:rPr lang="en-US" sz="3000" b="1" dirty="0" err="1">
                <a:solidFill>
                  <a:schemeClr val="bg1"/>
                </a:solidFill>
                <a:latin typeface="Garamond" panose="02020404030301010803" pitchFamily="18" charset="0"/>
                <a:cs typeface="Calibri"/>
                <a:sym typeface="Calibri"/>
              </a:rPr>
              <a:t>Vilicus</a:t>
            </a:r>
            <a:r>
              <a:rPr lang="en-US" sz="3000" b="1" dirty="0">
                <a:solidFill>
                  <a:schemeClr val="bg1"/>
                </a:solidFill>
                <a:latin typeface="Garamond" panose="02020404030301010803" pitchFamily="18" charset="0"/>
                <a:cs typeface="Calibri"/>
                <a:sym typeface="Calibri"/>
              </a:rPr>
              <a:t> Capital newsletter </a:t>
            </a:r>
          </a:p>
          <a:p>
            <a:pPr marL="857250" marR="0" lvl="0" indent="-857250" algn="l" rtl="0">
              <a:spcBef>
                <a:spcPts val="0"/>
              </a:spcBef>
              <a:spcAft>
                <a:spcPts val="0"/>
              </a:spcAft>
              <a:buFont typeface="Arial" panose="020B0604020202020204" pitchFamily="34" charset="0"/>
              <a:buChar char="•"/>
            </a:pPr>
            <a:r>
              <a:rPr lang="en-US" sz="3000" b="1" dirty="0">
                <a:solidFill>
                  <a:schemeClr val="bg1"/>
                </a:solidFill>
                <a:latin typeface="Garamond" panose="02020404030301010803" pitchFamily="18" charset="0"/>
                <a:cs typeface="Calibri"/>
                <a:sym typeface="Calibri"/>
              </a:rPr>
              <a:t>We send out regular emails on: </a:t>
            </a:r>
          </a:p>
          <a:p>
            <a:pPr marL="857250" marR="0" lvl="0" indent="-857250" algn="l" rtl="0">
              <a:spcBef>
                <a:spcPts val="0"/>
              </a:spcBef>
              <a:spcAft>
                <a:spcPts val="0"/>
              </a:spcAft>
              <a:buFont typeface="Arial" panose="020B0604020202020204" pitchFamily="34" charset="0"/>
              <a:buChar char="•"/>
            </a:pPr>
            <a:r>
              <a:rPr lang="en-US" sz="3000" b="1" dirty="0">
                <a:solidFill>
                  <a:schemeClr val="bg1"/>
                </a:solidFill>
                <a:latin typeface="Garamond" panose="02020404030301010803" pitchFamily="18" charset="0"/>
                <a:cs typeface="Calibri"/>
                <a:sym typeface="Calibri"/>
              </a:rPr>
              <a:t>Real estate economics</a:t>
            </a:r>
          </a:p>
          <a:p>
            <a:pPr marL="857250" marR="0" lvl="0" indent="-857250" algn="l" rtl="0">
              <a:spcBef>
                <a:spcPts val="0"/>
              </a:spcBef>
              <a:spcAft>
                <a:spcPts val="0"/>
              </a:spcAft>
              <a:buFont typeface="Arial" panose="020B0604020202020204" pitchFamily="34" charset="0"/>
              <a:buChar char="•"/>
            </a:pPr>
            <a:r>
              <a:rPr lang="en-US" sz="3000" b="1" dirty="0">
                <a:solidFill>
                  <a:schemeClr val="bg1"/>
                </a:solidFill>
                <a:latin typeface="Garamond" panose="02020404030301010803" pitchFamily="18" charset="0"/>
                <a:cs typeface="Calibri"/>
                <a:sym typeface="Calibri"/>
              </a:rPr>
              <a:t>new investment offerings for both passive investment and active partnership. </a:t>
            </a:r>
          </a:p>
        </p:txBody>
      </p:sp>
      <p:pic>
        <p:nvPicPr>
          <p:cNvPr id="8" name="Google Shape;138;p1">
            <a:extLst>
              <a:ext uri="{FF2B5EF4-FFF2-40B4-BE49-F238E27FC236}">
                <a16:creationId xmlns:a16="http://schemas.microsoft.com/office/drawing/2014/main" id="{D0318F2D-F857-4C46-A5B0-3FEA4DEFB341}"/>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100000"/>
                    </a14:imgEffect>
                  </a14:imgLayer>
                </a14:imgProps>
              </a:ext>
            </a:extLst>
          </a:blip>
          <a:srcRect l="11383" t="13334" r="11456" b="22347"/>
          <a:stretch/>
        </p:blipFill>
        <p:spPr>
          <a:xfrm>
            <a:off x="7913204" y="983343"/>
            <a:ext cx="2461592" cy="2051957"/>
          </a:xfrm>
          <a:prstGeom prst="rect">
            <a:avLst/>
          </a:prstGeom>
          <a:noFill/>
          <a:ln>
            <a:noFill/>
          </a:ln>
          <a:effectLst>
            <a:outerShdw blurRad="50800" dist="38100" dir="5400000" algn="t" rotWithShape="0">
              <a:prstClr val="black">
                <a:alpha val="28000"/>
              </a:prstClr>
            </a:outerShdw>
          </a:effectLst>
        </p:spPr>
      </p:pic>
      <p:sp>
        <p:nvSpPr>
          <p:cNvPr id="12" name="Google Shape;187;p5">
            <a:extLst>
              <a:ext uri="{FF2B5EF4-FFF2-40B4-BE49-F238E27FC236}">
                <a16:creationId xmlns:a16="http://schemas.microsoft.com/office/drawing/2014/main" id="{00CF9F91-719A-4495-8071-5AFB9276FE84}"/>
              </a:ext>
            </a:extLst>
          </p:cNvPr>
          <p:cNvSpPr txBox="1"/>
          <p:nvPr/>
        </p:nvSpPr>
        <p:spPr>
          <a:xfrm>
            <a:off x="3208447" y="9247322"/>
            <a:ext cx="11871106"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spc="1200" dirty="0">
                <a:solidFill>
                  <a:srgbClr val="1A1E2D"/>
                </a:solidFill>
                <a:latin typeface="Garamond" panose="02020404030301010803" pitchFamily="18" charset="0"/>
                <a:cs typeface="Calibri"/>
                <a:sym typeface="Calibri"/>
              </a:rPr>
              <a:t>WWW.VILICUS.CAPITAL</a:t>
            </a:r>
          </a:p>
        </p:txBody>
      </p:sp>
      <p:sp>
        <p:nvSpPr>
          <p:cNvPr id="4" name="Content Placeholder 2">
            <a:extLst>
              <a:ext uri="{FF2B5EF4-FFF2-40B4-BE49-F238E27FC236}">
                <a16:creationId xmlns:a16="http://schemas.microsoft.com/office/drawing/2014/main" id="{D7CDE661-E23B-6089-FFBF-38971C04115B}"/>
              </a:ext>
            </a:extLst>
          </p:cNvPr>
          <p:cNvSpPr txBox="1">
            <a:spLocks/>
          </p:cNvSpPr>
          <p:nvPr/>
        </p:nvSpPr>
        <p:spPr>
          <a:xfrm>
            <a:off x="6397508" y="7355661"/>
            <a:ext cx="16321573" cy="5246802"/>
          </a:xfrm>
          <a:prstGeom prst="rect">
            <a:avLst/>
          </a:prstGeom>
        </p:spPr>
        <p:txBody>
          <a:bodyPr vert="horz" lIns="91440" tIns="45720" rIns="91440" bIns="45720" rtlCol="0">
            <a:normAutofit/>
          </a:bodyPr>
          <a:lstStyle>
            <a:lvl1pPr marL="0" indent="0" algn="ctr" defTabSz="1371600" rtl="0" eaLnBrk="1" latinLnBrk="0" hangingPunct="1">
              <a:lnSpc>
                <a:spcPct val="90000"/>
              </a:lnSpc>
              <a:spcBef>
                <a:spcPts val="1500"/>
              </a:spcBef>
              <a:buFont typeface="Arial" panose="020B0604020202020204" pitchFamily="34" charset="0"/>
              <a:buNone/>
              <a:defRPr sz="3600" kern="1200">
                <a:solidFill>
                  <a:schemeClr val="tx1"/>
                </a:solidFill>
                <a:latin typeface="+mn-lt"/>
                <a:ea typeface="+mn-ea"/>
                <a:cs typeface="+mn-cs"/>
              </a:defRPr>
            </a:lvl1pPr>
            <a:lvl2pPr marL="685800" indent="0" algn="ctr" defTabSz="1371600"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2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pPr algn="l"/>
            <a:endParaRPr lang="en-US" b="1" dirty="0"/>
          </a:p>
          <a:p>
            <a:pPr algn="l"/>
            <a:r>
              <a:rPr lang="en-US" b="1" dirty="0">
                <a:hlinkClick r:id="rId5"/>
              </a:rPr>
              <a:t>AlexCartwright@vilicus.capital</a:t>
            </a:r>
            <a:r>
              <a:rPr lang="en-US" b="1" dirty="0"/>
              <a:t> </a:t>
            </a:r>
          </a:p>
          <a:p>
            <a:pPr algn="l"/>
            <a:endParaRPr lang="en-US" sz="2000" dirty="0"/>
          </a:p>
        </p:txBody>
      </p:sp>
      <p:pic>
        <p:nvPicPr>
          <p:cNvPr id="6" name="Picture 5" descr="A qr code on a white background&#10;&#10;Description automatically generated">
            <a:extLst>
              <a:ext uri="{FF2B5EF4-FFF2-40B4-BE49-F238E27FC236}">
                <a16:creationId xmlns:a16="http://schemas.microsoft.com/office/drawing/2014/main" id="{FCC4795E-2F8F-A38F-EACE-F9070C0F33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77567" y="1259969"/>
            <a:ext cx="4161453" cy="4161453"/>
          </a:xfrm>
          <a:prstGeom prst="rect">
            <a:avLst/>
          </a:prstGeom>
        </p:spPr>
      </p:pic>
    </p:spTree>
    <p:extLst>
      <p:ext uri="{BB962C8B-B14F-4D97-AF65-F5344CB8AC3E}">
        <p14:creationId xmlns:p14="http://schemas.microsoft.com/office/powerpoint/2010/main" val="2335511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6</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98795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Important Context to understand our current Economic state </a:t>
            </a:r>
          </a:p>
          <a:p>
            <a:pPr marL="571500" marR="0" lvl="0" indent="-571500" algn="l" rtl="0">
              <a:spcBef>
                <a:spcPts val="0"/>
              </a:spcBef>
              <a:spcAft>
                <a:spcPts val="0"/>
              </a:spcAft>
              <a:buFont typeface="Arial" panose="020B0604020202020204" pitchFamily="34" charset="0"/>
              <a:buChar char="•"/>
            </a:pPr>
            <a:r>
              <a:rPr lang="en-US" sz="3600" dirty="0">
                <a:solidFill>
                  <a:schemeClr val="bg1"/>
                </a:solidFill>
                <a:latin typeface="Garamond" panose="02020404030301010803" pitchFamily="18" charset="0"/>
                <a:cs typeface="Calibri"/>
                <a:sym typeface="Calibri"/>
              </a:rPr>
              <a:t>40% of all dollars in existence have been created since 2020</a:t>
            </a:r>
          </a:p>
          <a:p>
            <a:pPr marL="571500" marR="0" lvl="0" indent="-571500" algn="l" rtl="0">
              <a:spcBef>
                <a:spcPts val="0"/>
              </a:spcBef>
              <a:spcAft>
                <a:spcPts val="0"/>
              </a:spcAft>
              <a:buFont typeface="Arial" panose="020B0604020202020204" pitchFamily="34" charset="0"/>
              <a:buChar char="•"/>
            </a:pPr>
            <a:r>
              <a:rPr lang="en-US" sz="3600" dirty="0">
                <a:solidFill>
                  <a:schemeClr val="bg1"/>
                </a:solidFill>
                <a:latin typeface="Garamond" panose="02020404030301010803" pitchFamily="18" charset="0"/>
                <a:cs typeface="Calibri"/>
                <a:sym typeface="Calibri"/>
              </a:rPr>
              <a:t>Record expansion of the money supply was coupled with record government stimulus spending ($6T) </a:t>
            </a:r>
          </a:p>
          <a:p>
            <a:pPr marL="571500" marR="0" lvl="0" indent="-571500" algn="l" rtl="0">
              <a:spcBef>
                <a:spcPts val="0"/>
              </a:spcBef>
              <a:spcAft>
                <a:spcPts val="0"/>
              </a:spcAft>
              <a:buFont typeface="Arial" panose="020B0604020202020204" pitchFamily="34" charset="0"/>
              <a:buChar char="•"/>
            </a:pPr>
            <a:r>
              <a:rPr lang="en-US" sz="3600" dirty="0">
                <a:solidFill>
                  <a:schemeClr val="bg1"/>
                </a:solidFill>
                <a:latin typeface="Garamond" panose="02020404030301010803" pitchFamily="18" charset="0"/>
                <a:cs typeface="Calibri"/>
                <a:sym typeface="Calibri"/>
              </a:rPr>
              <a:t>After the largest &amp; fastest ever increase in the money supply, we experienced the fastest increase in interest rates in the last half century. Mortgage rates have been over 7% for 5 weeks in a row. </a:t>
            </a:r>
          </a:p>
          <a:p>
            <a:pPr marL="571500" marR="0" lvl="0" indent="-571500" algn="l" rtl="0">
              <a:spcBef>
                <a:spcPts val="0"/>
              </a:spcBef>
              <a:spcAft>
                <a:spcPts val="0"/>
              </a:spcAft>
              <a:buFont typeface="Arial" panose="020B0604020202020204" pitchFamily="34" charset="0"/>
              <a:buChar char="•"/>
            </a:pPr>
            <a:r>
              <a:rPr lang="en-US" sz="3600" dirty="0">
                <a:solidFill>
                  <a:schemeClr val="bg1"/>
                </a:solidFill>
                <a:latin typeface="Garamond" panose="02020404030301010803" pitchFamily="18" charset="0"/>
                <a:cs typeface="Calibri"/>
                <a:sym typeface="Calibri"/>
              </a:rPr>
              <a:t>The Fed has a dual mandate: they need to achieve BOTH price stability &amp; full employment (which is not 0% unemployment – likely around 4% unemployment) </a:t>
            </a:r>
          </a:p>
          <a:p>
            <a:pPr marL="571500" marR="0" lvl="0" indent="-571500" algn="l" rtl="0">
              <a:spcBef>
                <a:spcPts val="0"/>
              </a:spcBef>
              <a:spcAft>
                <a:spcPts val="0"/>
              </a:spcAft>
              <a:buFont typeface="Arial" panose="020B0604020202020204" pitchFamily="34" charset="0"/>
              <a:buChar char="•"/>
            </a:pPr>
            <a:r>
              <a:rPr lang="en-US" sz="3600" dirty="0">
                <a:solidFill>
                  <a:schemeClr val="bg1"/>
                </a:solidFill>
                <a:latin typeface="Garamond" panose="02020404030301010803" pitchFamily="18" charset="0"/>
                <a:cs typeface="Calibri"/>
                <a:sym typeface="Calibri"/>
              </a:rPr>
              <a:t>Because wages are such a big part of inflation, lower inflation likely requires unemployment to rise (or the job market to at least slow) </a:t>
            </a:r>
          </a:p>
          <a:p>
            <a:pPr marL="571500" marR="0" lvl="0" indent="-571500" algn="l" rtl="0">
              <a:spcBef>
                <a:spcPts val="0"/>
              </a:spcBef>
              <a:spcAft>
                <a:spcPts val="0"/>
              </a:spcAft>
              <a:buFont typeface="Arial" panose="020B0604020202020204" pitchFamily="34" charset="0"/>
              <a:buChar char="•"/>
            </a:pPr>
            <a:r>
              <a:rPr lang="en-US" sz="3600" dirty="0">
                <a:solidFill>
                  <a:schemeClr val="bg1"/>
                </a:solidFill>
                <a:latin typeface="Garamond" panose="02020404030301010803" pitchFamily="18" charset="0"/>
                <a:cs typeface="Calibri"/>
                <a:sym typeface="Calibri"/>
              </a:rPr>
              <a:t>Our labor market is extraordinarily tight and unemployment has not budget much as rates have increased. </a:t>
            </a:r>
          </a:p>
          <a:p>
            <a:pPr marL="571500" marR="0" lvl="0" indent="-571500" algn="l" rtl="0">
              <a:spcBef>
                <a:spcPts val="0"/>
              </a:spcBef>
              <a:spcAft>
                <a:spcPts val="0"/>
              </a:spcAft>
              <a:buFont typeface="Arial" panose="020B0604020202020204" pitchFamily="34" charset="0"/>
              <a:buChar char="•"/>
            </a:pPr>
            <a:r>
              <a:rPr lang="en-US" sz="3600" dirty="0">
                <a:solidFill>
                  <a:schemeClr val="bg1"/>
                </a:solidFill>
                <a:latin typeface="Garamond" panose="02020404030301010803" pitchFamily="18" charset="0"/>
                <a:cs typeface="Calibri"/>
                <a:sym typeface="Calibri"/>
              </a:rPr>
              <a:t>Unemployment has been in high 3% for all of 2023</a:t>
            </a: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4055018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7</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Important Context to understand our current Economic state </a:t>
            </a: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2050" name="Picture 2">
            <a:extLst>
              <a:ext uri="{FF2B5EF4-FFF2-40B4-BE49-F238E27FC236}">
                <a16:creationId xmlns:a16="http://schemas.microsoft.com/office/drawing/2014/main" id="{97415208-A8EB-8331-61B2-17BA0C4FD3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962" y="1854092"/>
            <a:ext cx="8853716" cy="753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19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8</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Important Context to understand our current Economic state </a:t>
            </a: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pic>
        <p:nvPicPr>
          <p:cNvPr id="5122" name="Picture 2">
            <a:extLst>
              <a:ext uri="{FF2B5EF4-FFF2-40B4-BE49-F238E27FC236}">
                <a16:creationId xmlns:a16="http://schemas.microsoft.com/office/drawing/2014/main" id="{3A0B5E3F-0152-A810-901D-D86B25641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199" y="2728097"/>
            <a:ext cx="14540753" cy="643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30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 N Sam Houston Pky, Houston, TX for sale Building Photo- Image 1 of 27">
            <a:extLst>
              <a:ext uri="{FF2B5EF4-FFF2-40B4-BE49-F238E27FC236}">
                <a16:creationId xmlns:a16="http://schemas.microsoft.com/office/drawing/2014/main" id="{01566571-7864-41B0-A678-F939D6EE91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400" b="6499"/>
          <a:stretch/>
        </p:blipFill>
        <p:spPr bwMode="auto">
          <a:xfrm>
            <a:off x="0" y="0"/>
            <a:ext cx="18288001" cy="102870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539218C-D104-4B17-9621-CC5DBC5DE042}"/>
              </a:ext>
            </a:extLst>
          </p:cNvPr>
          <p:cNvSpPr/>
          <p:nvPr/>
        </p:nvSpPr>
        <p:spPr>
          <a:xfrm>
            <a:off x="0" y="0"/>
            <a:ext cx="18288000" cy="10287000"/>
          </a:xfrm>
          <a:prstGeom prst="rect">
            <a:avLst/>
          </a:prstGeom>
          <a:solidFill>
            <a:srgbClr val="1A1E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lide Number Placeholder 7">
            <a:extLst>
              <a:ext uri="{FF2B5EF4-FFF2-40B4-BE49-F238E27FC236}">
                <a16:creationId xmlns:a16="http://schemas.microsoft.com/office/drawing/2014/main" id="{EF1A1512-4DEA-4ECC-9E3B-BB6C9ABDD7E9}"/>
              </a:ext>
            </a:extLst>
          </p:cNvPr>
          <p:cNvSpPr txBox="1">
            <a:spLocks/>
          </p:cNvSpPr>
          <p:nvPr/>
        </p:nvSpPr>
        <p:spPr>
          <a:xfrm>
            <a:off x="16851086" y="9534526"/>
            <a:ext cx="1195614"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75FA8DE-D803-4BB1-AEC0-B3532E2F8247}" type="slidenum">
              <a:rPr lang="en-GB" sz="3600" smtClean="0">
                <a:solidFill>
                  <a:schemeClr val="bg1"/>
                </a:solidFill>
                <a:latin typeface="Garamond" panose="02020404030301010803" pitchFamily="18" charset="0"/>
              </a:rPr>
              <a:pPr algn="r"/>
              <a:t>9</a:t>
            </a:fld>
            <a:endParaRPr lang="en-GB" sz="3600">
              <a:solidFill>
                <a:schemeClr val="bg1"/>
              </a:solidFill>
              <a:latin typeface="Garamond" panose="02020404030301010803" pitchFamily="18" charset="0"/>
            </a:endParaRPr>
          </a:p>
        </p:txBody>
      </p:sp>
      <p:sp>
        <p:nvSpPr>
          <p:cNvPr id="25" name="Google Shape;187;p5">
            <a:extLst>
              <a:ext uri="{FF2B5EF4-FFF2-40B4-BE49-F238E27FC236}">
                <a16:creationId xmlns:a16="http://schemas.microsoft.com/office/drawing/2014/main" id="{A2886216-4172-4957-841E-B823483ACD05}"/>
              </a:ext>
            </a:extLst>
          </p:cNvPr>
          <p:cNvSpPr txBox="1"/>
          <p:nvPr/>
        </p:nvSpPr>
        <p:spPr>
          <a:xfrm>
            <a:off x="782727" y="304800"/>
            <a:ext cx="15827059" cy="112953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dirty="0">
                <a:solidFill>
                  <a:schemeClr val="bg1"/>
                </a:solidFill>
                <a:latin typeface="Garamond" panose="02020404030301010803" pitchFamily="18" charset="0"/>
                <a:cs typeface="Calibri"/>
                <a:sym typeface="Calibri"/>
              </a:rPr>
              <a:t>Prediction 1 : Recession expectations will continue to fall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The probability of any kind of recession (could be mild) in 12 months is essentially a coin flip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However, essentially all major banks have revised their economic outlooks and REDUCED the probability of a recession</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Why has this happened? We have been looking at the wrong data: placing too much emphasis on the inverted yield curve.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Yield curves typically invert 15 months prior to recession meaning there would be a recession beginning in Oct 2023</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Short term (less than 2 year T-Bills) are what the FED bought most of &amp; what they are dumping.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Inverted yield curve could also Signals the expectation that inflation will decline. </a:t>
            </a:r>
          </a:p>
          <a:p>
            <a:pPr marL="571500" marR="0" lvl="0" indent="-571500" algn="l" rtl="0">
              <a:spcBef>
                <a:spcPts val="0"/>
              </a:spcBef>
              <a:spcAft>
                <a:spcPts val="0"/>
              </a:spcAft>
              <a:buFont typeface="Arial" panose="020B0604020202020204" pitchFamily="34" charset="0"/>
              <a:buChar char="•"/>
            </a:pPr>
            <a:r>
              <a:rPr lang="en-US" sz="4000" dirty="0">
                <a:solidFill>
                  <a:schemeClr val="bg1"/>
                </a:solidFill>
                <a:latin typeface="Garamond" panose="02020404030301010803" pitchFamily="18" charset="0"/>
                <a:cs typeface="Calibri"/>
                <a:sym typeface="Calibri"/>
              </a:rPr>
              <a:t>Look at corporate R&amp;D – a bullish indicator </a:t>
            </a:r>
          </a:p>
          <a:p>
            <a:pPr marR="0" lvl="0" algn="l" rtl="0">
              <a:spcBef>
                <a:spcPts val="0"/>
              </a:spcBef>
              <a:spcAft>
                <a:spcPts val="0"/>
              </a:spcAft>
            </a:pPr>
            <a:endParaRPr lang="en-US" sz="40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a:p>
            <a:pPr marL="857250" indent="-857250">
              <a:buFont typeface="Arial" panose="020B0604020202020204" pitchFamily="34" charset="0"/>
              <a:buChar char="•"/>
            </a:pPr>
            <a:endParaRPr lang="en-US" sz="1200" dirty="0">
              <a:solidFill>
                <a:schemeClr val="bg1"/>
              </a:solidFill>
              <a:latin typeface="Garamond" panose="02020404030301010803" pitchFamily="18" charset="0"/>
              <a:cs typeface="Calibri"/>
              <a:sym typeface="Calibri"/>
            </a:endParaRPr>
          </a:p>
        </p:txBody>
      </p:sp>
      <p:pic>
        <p:nvPicPr>
          <p:cNvPr id="9" name="Google Shape;138;p1">
            <a:extLst>
              <a:ext uri="{FF2B5EF4-FFF2-40B4-BE49-F238E27FC236}">
                <a16:creationId xmlns:a16="http://schemas.microsoft.com/office/drawing/2014/main" id="{862D60B8-7A21-426F-A9C4-8CFE8CFA07DB}"/>
              </a:ext>
            </a:extLst>
          </p:cNvPr>
          <p:cNvPicPr preferRelativeResize="0"/>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Lst>
          </a:blip>
          <a:srcRect l="11383" t="62051" r="11456" b="22370"/>
          <a:stretch/>
        </p:blipFill>
        <p:spPr>
          <a:xfrm>
            <a:off x="15265786" y="9484181"/>
            <a:ext cx="1944914" cy="392703"/>
          </a:xfrm>
          <a:prstGeom prst="rect">
            <a:avLst/>
          </a:prstGeom>
        </p:spPr>
      </p:pic>
    </p:spTree>
    <p:extLst>
      <p:ext uri="{BB962C8B-B14F-4D97-AF65-F5344CB8AC3E}">
        <p14:creationId xmlns:p14="http://schemas.microsoft.com/office/powerpoint/2010/main" val="19969016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12550</TotalTime>
  <Words>3162</Words>
  <Application>Microsoft Macintosh PowerPoint</Application>
  <PresentationFormat>Custom</PresentationFormat>
  <Paragraphs>467</Paragraphs>
  <Slides>58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Garamond</vt:lpstr>
      <vt:lpstr>Calibri Light</vt:lpstr>
      <vt:lpstr>Open Sans</vt:lpstr>
      <vt:lpstr>Cambria</vt:lpstr>
      <vt:lpstr>Arial</vt:lpstr>
      <vt:lpstr>Exchange</vt:lpstr>
      <vt:lpstr>Calibri</vt:lpstr>
      <vt:lpstr>Office Theme</vt:lpstr>
      <vt:lpstr>Vilicus Capital  2024 Commercial Real estate Economic Outlook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Reality &amp; Strategy: The Economic Reality of 2023 &amp; Why I’m focused on the Hotel Conversion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INVESTMENT OPPORTUNITY</dc:title>
  <dc:creator>vilicus</dc:creator>
  <cp:lastModifiedBy>Alex C Cartwright</cp:lastModifiedBy>
  <cp:revision>30</cp:revision>
  <dcterms:created xsi:type="dcterms:W3CDTF">2022-09-30T16:16:52Z</dcterms:created>
  <dcterms:modified xsi:type="dcterms:W3CDTF">2023-10-17T00:31:20Z</dcterms:modified>
</cp:coreProperties>
</file>